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Caveat"/>
      <p:regular r:id="rId17"/>
      <p:bold r:id="rId18"/>
    </p:embeddedFont>
    <p:embeddedFont>
      <p:font typeface="Roboto"/>
      <p:regular r:id="rId19"/>
      <p:bold r:id="rId20"/>
      <p:italic r:id="rId21"/>
      <p:boldItalic r:id="rId22"/>
    </p:embeddedFont>
    <p:embeddedFont>
      <p:font typeface="Comfortaa"/>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isha Venkate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B5CFF3-261D-4141-A72E-3E1EDB4D56A5}">
  <a:tblStyle styleId="{2EB5CFF3-261D-4141-A72E-3E1EDB4D56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4.xml"/><Relationship Id="rId22" Type="http://schemas.openxmlformats.org/officeDocument/2006/relationships/font" Target="fonts/Roboto-boldItalic.fntdata"/><Relationship Id="rId10" Type="http://schemas.openxmlformats.org/officeDocument/2006/relationships/slide" Target="slides/slide3.xml"/><Relationship Id="rId21" Type="http://schemas.openxmlformats.org/officeDocument/2006/relationships/font" Target="fonts/Roboto-italic.fntdata"/><Relationship Id="rId13" Type="http://schemas.openxmlformats.org/officeDocument/2006/relationships/slide" Target="slides/slide6.xml"/><Relationship Id="rId24" Type="http://schemas.openxmlformats.org/officeDocument/2006/relationships/font" Target="fonts/Comfortaa-bold.fntdata"/><Relationship Id="rId12" Type="http://schemas.openxmlformats.org/officeDocument/2006/relationships/slide" Target="slides/slide5.xml"/><Relationship Id="rId23"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Caveat-regular.fntdata"/><Relationship Id="rId16" Type="http://schemas.openxmlformats.org/officeDocument/2006/relationships/slide" Target="slides/slide9.xml"/><Relationship Id="rId5" Type="http://schemas.openxmlformats.org/officeDocument/2006/relationships/commentAuthors" Target="commentAuthors.xml"/><Relationship Id="rId19" Type="http://schemas.openxmlformats.org/officeDocument/2006/relationships/font" Target="fonts/Roboto-regular.fntdata"/><Relationship Id="rId6" Type="http://schemas.openxmlformats.org/officeDocument/2006/relationships/slideMaster" Target="slideMasters/slideMaster1.xml"/><Relationship Id="rId18" Type="http://schemas.openxmlformats.org/officeDocument/2006/relationships/font" Target="fonts/Caveat-bold.fntdata"/><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20T23:21:16.572">
    <p:pos x="3780" y="2045"/>
    <p:text>INTERACTIVE:
The drop down menu will allow visitors to explore the transformed data associated with the ML features.
Features:
Scores
View Count
Title length (char count)
Title length (word count)
Body length (word count)
Tag Count
Day of the week
Hour of the day
Accepted answer duration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110fdd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110fdd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110fddfb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110fddfb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Click to expand, or scroll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110fddf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110fddf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110fddfb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110fddfb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placeholder images</a:t>
            </a:r>
            <a:endParaRPr/>
          </a:p>
          <a:p>
            <a:pPr indent="0" lvl="0" marL="0" rtl="0" algn="l">
              <a:spcBef>
                <a:spcPts val="0"/>
              </a:spcBef>
              <a:spcAft>
                <a:spcPts val="0"/>
              </a:spcAft>
              <a:buNone/>
            </a:pPr>
            <a:r>
              <a:rPr lang="en-GB"/>
              <a:t>Should look like our final dashboard</a:t>
            </a:r>
            <a:endParaRPr/>
          </a:p>
          <a:p>
            <a:pPr indent="0" lvl="0" marL="0" rtl="0" algn="l">
              <a:spcBef>
                <a:spcPts val="0"/>
              </a:spcBef>
              <a:spcAft>
                <a:spcPts val="0"/>
              </a:spcAft>
              <a:buNone/>
            </a:pPr>
            <a:r>
              <a:rPr lang="en-GB"/>
              <a:t>Can make multiple pages (click interactive)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110fddfb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110fddfb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110fddfb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110fddfb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110fddf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110fddf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placeholder images</a:t>
            </a:r>
            <a:endParaRPr/>
          </a:p>
          <a:p>
            <a:pPr indent="0" lvl="0" marL="0" rtl="0" algn="l">
              <a:spcBef>
                <a:spcPts val="0"/>
              </a:spcBef>
              <a:spcAft>
                <a:spcPts val="0"/>
              </a:spcAft>
              <a:buNone/>
            </a:pPr>
            <a:r>
              <a:rPr lang="en-GB"/>
              <a:t>Should look like our final dashboard</a:t>
            </a:r>
            <a:endParaRPr/>
          </a:p>
          <a:p>
            <a:pPr indent="0" lvl="0" marL="0" rtl="0" algn="l">
              <a:spcBef>
                <a:spcPts val="0"/>
              </a:spcBef>
              <a:spcAft>
                <a:spcPts val="0"/>
              </a:spcAft>
              <a:buNone/>
            </a:pPr>
            <a:r>
              <a:rPr lang="en-GB"/>
              <a:t>Can make multiple pages (click interactive)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110fddf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110fddf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slide" Target="/ppt/slides/slide5.xml"/><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slide" Target="/ppt/slides/slide6.xml"/><Relationship Id="rId7" Type="http://schemas.openxmlformats.org/officeDocument/2006/relationships/image" Target="../media/image5.png"/><Relationship Id="rId8"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7.png"/><Relationship Id="rId11" Type="http://schemas.openxmlformats.org/officeDocument/2006/relationships/image" Target="../media/image30.png"/><Relationship Id="rId10" Type="http://schemas.openxmlformats.org/officeDocument/2006/relationships/image" Target="../media/image10.gif"/><Relationship Id="rId12"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14.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9.png"/><Relationship Id="rId9" Type="http://schemas.openxmlformats.org/officeDocument/2006/relationships/image" Target="../media/image21.png"/><Relationship Id="rId5" Type="http://schemas.openxmlformats.org/officeDocument/2006/relationships/image" Target="../media/image25.jpg"/><Relationship Id="rId6" Type="http://schemas.openxmlformats.org/officeDocument/2006/relationships/image" Target="../media/image11.png"/><Relationship Id="rId7" Type="http://schemas.openxmlformats.org/officeDocument/2006/relationships/image" Target="../media/image31.jp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Storyboard of Dashboard</a:t>
            </a:r>
            <a:endParaRPr/>
          </a:p>
        </p:txBody>
      </p:sp>
      <p:sp>
        <p:nvSpPr>
          <p:cNvPr id="55" name="Google Shape;55;p1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GB"/>
              <a:t>This storyboard is a rough illustration of a webpage that provides a dashboard to the Team TBD Final Project. Each slide depicts the scrolling function on a webpage.</a:t>
            </a:r>
            <a:endParaRPr/>
          </a:p>
        </p:txBody>
      </p:sp>
      <p:sp>
        <p:nvSpPr>
          <p:cNvPr id="56" name="Google Shape;56;p1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Team TBD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a:hlinkClick action="ppaction://hlinkshowjump?jump=nextslide"/>
          </p:cNvPr>
          <p:cNvPicPr preferRelativeResize="0"/>
          <p:nvPr/>
        </p:nvPicPr>
        <p:blipFill>
          <a:blip r:embed="rId3">
            <a:alphaModFix/>
          </a:blip>
          <a:stretch>
            <a:fillRect/>
          </a:stretch>
        </p:blipFill>
        <p:spPr>
          <a:xfrm>
            <a:off x="0" y="0"/>
            <a:ext cx="4558259" cy="2577375"/>
          </a:xfrm>
          <a:prstGeom prst="rect">
            <a:avLst/>
          </a:prstGeom>
          <a:noFill/>
          <a:ln>
            <a:noFill/>
          </a:ln>
        </p:spPr>
      </p:pic>
      <p:pic>
        <p:nvPicPr>
          <p:cNvPr id="62" name="Google Shape;62;p14">
            <a:hlinkClick action="ppaction://hlinksldjump" r:id="rId4"/>
          </p:cNvPr>
          <p:cNvPicPr preferRelativeResize="0"/>
          <p:nvPr/>
        </p:nvPicPr>
        <p:blipFill>
          <a:blip r:embed="rId5">
            <a:alphaModFix/>
          </a:blip>
          <a:stretch>
            <a:fillRect/>
          </a:stretch>
        </p:blipFill>
        <p:spPr>
          <a:xfrm>
            <a:off x="4562000" y="0"/>
            <a:ext cx="4582001" cy="2581841"/>
          </a:xfrm>
          <a:prstGeom prst="rect">
            <a:avLst/>
          </a:prstGeom>
          <a:noFill/>
          <a:ln>
            <a:noFill/>
          </a:ln>
        </p:spPr>
      </p:pic>
      <p:pic>
        <p:nvPicPr>
          <p:cNvPr id="63" name="Google Shape;63;p14">
            <a:hlinkClick action="ppaction://hlinksldjump" r:id="rId6"/>
          </p:cNvPr>
          <p:cNvPicPr preferRelativeResize="0"/>
          <p:nvPr/>
        </p:nvPicPr>
        <p:blipFill>
          <a:blip r:embed="rId7">
            <a:alphaModFix/>
          </a:blip>
          <a:stretch>
            <a:fillRect/>
          </a:stretch>
        </p:blipFill>
        <p:spPr>
          <a:xfrm>
            <a:off x="4562000" y="2548238"/>
            <a:ext cx="4582001" cy="2595262"/>
          </a:xfrm>
          <a:prstGeom prst="rect">
            <a:avLst/>
          </a:prstGeom>
          <a:noFill/>
          <a:ln>
            <a:noFill/>
          </a:ln>
        </p:spPr>
      </p:pic>
      <p:pic>
        <p:nvPicPr>
          <p:cNvPr id="64" name="Google Shape;64;p14">
            <a:hlinkClick action="ppaction://hlinksldjump" r:id="rId8"/>
          </p:cNvPr>
          <p:cNvPicPr preferRelativeResize="0"/>
          <p:nvPr/>
        </p:nvPicPr>
        <p:blipFill>
          <a:blip r:embed="rId9">
            <a:alphaModFix/>
          </a:blip>
          <a:stretch>
            <a:fillRect/>
          </a:stretch>
        </p:blipFill>
        <p:spPr>
          <a:xfrm>
            <a:off x="0" y="2566130"/>
            <a:ext cx="4582001" cy="25773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mt="10000"/>
          </a:blip>
          <a:stretch>
            <a:fillRect/>
          </a:stretch>
        </p:blipFill>
        <p:spPr>
          <a:xfrm>
            <a:off x="6267450" y="0"/>
            <a:ext cx="5143500" cy="5143500"/>
          </a:xfrm>
          <a:prstGeom prst="rect">
            <a:avLst/>
          </a:prstGeom>
          <a:noFill/>
          <a:ln>
            <a:noFill/>
          </a:ln>
        </p:spPr>
      </p:pic>
      <p:sp>
        <p:nvSpPr>
          <p:cNvPr id="70" name="Google Shape;70;p15"/>
          <p:cNvSpPr txBox="1"/>
          <p:nvPr>
            <p:ph type="title"/>
          </p:nvPr>
        </p:nvSpPr>
        <p:spPr>
          <a:xfrm>
            <a:off x="0" y="4141050"/>
            <a:ext cx="9144000" cy="572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SzPts val="990"/>
              <a:buNone/>
            </a:pPr>
            <a:r>
              <a:rPr lang="en-GB" sz="2020">
                <a:latin typeface="Comfortaa"/>
                <a:ea typeface="Comfortaa"/>
                <a:cs typeface="Comfortaa"/>
                <a:sym typeface="Comfortaa"/>
              </a:rPr>
              <a:t>The Problem + Our Business Case</a:t>
            </a:r>
            <a:endParaRPr sz="2020">
              <a:latin typeface="Comfortaa"/>
              <a:ea typeface="Comfortaa"/>
              <a:cs typeface="Comfortaa"/>
              <a:sym typeface="Comfortaa"/>
            </a:endParaRPr>
          </a:p>
        </p:txBody>
      </p:sp>
      <p:sp>
        <p:nvSpPr>
          <p:cNvPr id="71" name="Google Shape;71;p15"/>
          <p:cNvSpPr txBox="1"/>
          <p:nvPr>
            <p:ph idx="1" type="body"/>
          </p:nvPr>
        </p:nvSpPr>
        <p:spPr>
          <a:xfrm>
            <a:off x="0" y="1085525"/>
            <a:ext cx="9144000" cy="35889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chemeClr val="dk1"/>
                </a:solidFill>
                <a:latin typeface="Calibri"/>
                <a:ea typeface="Calibri"/>
                <a:cs typeface="Calibri"/>
                <a:sym typeface="Calibri"/>
              </a:rPr>
              <a:t>Time is valuable; and we don’t want to sit around waiting for answers. </a:t>
            </a:r>
            <a:r>
              <a:rPr b="1" lang="en-GB" sz="1400">
                <a:solidFill>
                  <a:schemeClr val="dk1"/>
                </a:solidFill>
                <a:latin typeface="Calibri"/>
                <a:ea typeface="Calibri"/>
                <a:cs typeface="Calibri"/>
                <a:sym typeface="Calibri"/>
              </a:rPr>
              <a:t>As programming students, we use </a:t>
            </a:r>
            <a:r>
              <a:rPr b="1" lang="en-GB" sz="1400">
                <a:solidFill>
                  <a:schemeClr val="dk1"/>
                </a:solidFill>
                <a:latin typeface="Calibri"/>
                <a:ea typeface="Calibri"/>
                <a:cs typeface="Calibri"/>
                <a:sym typeface="Calibri"/>
              </a:rPr>
              <a:t>online resources</a:t>
            </a:r>
            <a:r>
              <a:rPr b="1" lang="en-GB" sz="1400">
                <a:solidFill>
                  <a:schemeClr val="dk1"/>
                </a:solidFill>
                <a:latin typeface="Calibri"/>
                <a:ea typeface="Calibri"/>
                <a:cs typeface="Calibri"/>
                <a:sym typeface="Calibri"/>
              </a:rPr>
              <a:t> to ask questions to build our knowledge, troubleshoot code and expand our problem solving skills. But, once we ask that question, we have no idea when we can expect a response.</a:t>
            </a:r>
            <a:r>
              <a:rPr lang="en-GB" sz="1400">
                <a:solidFill>
                  <a:schemeClr val="dk1"/>
                </a:solidFill>
              </a:rPr>
              <a:t> </a:t>
            </a:r>
            <a:endParaRPr sz="1400">
              <a:solidFill>
                <a:schemeClr val="dk1"/>
              </a:solidFill>
            </a:endParaRPr>
          </a:p>
          <a:p>
            <a:pPr indent="0" lvl="0" marL="0" rtl="0" algn="l">
              <a:spcBef>
                <a:spcPts val="1200"/>
              </a:spcBef>
              <a:spcAft>
                <a:spcPts val="0"/>
              </a:spcAft>
              <a:buNone/>
            </a:pPr>
            <a:r>
              <a:rPr lang="en-GB" sz="1400">
                <a:solidFill>
                  <a:schemeClr val="dk1"/>
                </a:solidFill>
                <a:latin typeface="Calibri"/>
                <a:ea typeface="Calibri"/>
                <a:cs typeface="Calibri"/>
                <a:sym typeface="Calibri"/>
              </a:rPr>
              <a:t>Should we stick around because answers will start coming in within the hour? </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lang="en-GB" sz="1400">
                <a:solidFill>
                  <a:schemeClr val="dk1"/>
                </a:solidFill>
                <a:latin typeface="Calibri"/>
                <a:ea typeface="Calibri"/>
                <a:cs typeface="Calibri"/>
                <a:sym typeface="Calibri"/>
              </a:rPr>
              <a:t>Or step away from the problem and come back tomorrow for an answer? </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lang="en-GB" sz="1400">
                <a:solidFill>
                  <a:schemeClr val="dk1"/>
                </a:solidFill>
                <a:latin typeface="Calibri"/>
                <a:ea typeface="Calibri"/>
                <a:cs typeface="Calibri"/>
                <a:sym typeface="Calibri"/>
              </a:rPr>
              <a:t>Or keep researching and combing through documentation because it’s going to be a while?</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rPr lang="en-GB" sz="1400">
                <a:solidFill>
                  <a:schemeClr val="dk1"/>
                </a:solidFill>
                <a:latin typeface="Calibri"/>
                <a:ea typeface="Calibri"/>
                <a:cs typeface="Calibri"/>
                <a:sym typeface="Calibri"/>
              </a:rPr>
              <a:t>So we set out to answer the question:</a:t>
            </a:r>
            <a:endParaRPr sz="1400">
              <a:solidFill>
                <a:schemeClr val="dk1"/>
              </a:solidFill>
              <a:latin typeface="Calibri"/>
              <a:ea typeface="Calibri"/>
              <a:cs typeface="Calibri"/>
              <a:sym typeface="Calibri"/>
            </a:endParaRPr>
          </a:p>
        </p:txBody>
      </p:sp>
      <p:sp>
        <p:nvSpPr>
          <p:cNvPr id="72" name="Google Shape;72;p15"/>
          <p:cNvSpPr txBox="1"/>
          <p:nvPr>
            <p:ph type="title"/>
          </p:nvPr>
        </p:nvSpPr>
        <p:spPr>
          <a:xfrm>
            <a:off x="2453475" y="436625"/>
            <a:ext cx="596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20">
                <a:latin typeface="Comfortaa"/>
                <a:ea typeface="Comfortaa"/>
                <a:cs typeface="Comfortaa"/>
                <a:sym typeface="Comfortaa"/>
              </a:rPr>
              <a:t>Response Time Predictor</a:t>
            </a:r>
            <a:endParaRPr sz="3020">
              <a:latin typeface="Comfortaa"/>
              <a:ea typeface="Comfortaa"/>
              <a:cs typeface="Comfortaa"/>
              <a:sym typeface="Comfortaa"/>
            </a:endParaRPr>
          </a:p>
        </p:txBody>
      </p:sp>
      <p:pic>
        <p:nvPicPr>
          <p:cNvPr id="73" name="Google Shape;73;p15"/>
          <p:cNvPicPr preferRelativeResize="0"/>
          <p:nvPr/>
        </p:nvPicPr>
        <p:blipFill>
          <a:blip r:embed="rId4">
            <a:alphaModFix/>
          </a:blip>
          <a:stretch>
            <a:fillRect/>
          </a:stretch>
        </p:blipFill>
        <p:spPr>
          <a:xfrm>
            <a:off x="11" y="0"/>
            <a:ext cx="2624600" cy="690996"/>
          </a:xfrm>
          <a:prstGeom prst="rect">
            <a:avLst/>
          </a:prstGeom>
          <a:noFill/>
          <a:ln>
            <a:noFill/>
          </a:ln>
        </p:spPr>
      </p:pic>
      <p:sp>
        <p:nvSpPr>
          <p:cNvPr id="74" name="Google Shape;74;p15"/>
          <p:cNvSpPr txBox="1"/>
          <p:nvPr>
            <p:ph type="title"/>
          </p:nvPr>
        </p:nvSpPr>
        <p:spPr>
          <a:xfrm>
            <a:off x="-15800" y="3583025"/>
            <a:ext cx="914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i="1" lang="en-GB" sz="2120">
                <a:solidFill>
                  <a:srgbClr val="1155CC"/>
                </a:solidFill>
                <a:latin typeface="Caveat"/>
                <a:ea typeface="Caveat"/>
                <a:cs typeface="Caveat"/>
                <a:sym typeface="Caveat"/>
              </a:rPr>
              <a:t>How long will it take for my question to receive an accepted answer on Stack Overflow?</a:t>
            </a:r>
            <a:endParaRPr i="1" sz="2120">
              <a:solidFill>
                <a:srgbClr val="1155CC"/>
              </a:solidFill>
              <a:latin typeface="Caveat"/>
              <a:ea typeface="Caveat"/>
              <a:cs typeface="Caveat"/>
              <a:sym typeface="Caveat"/>
            </a:endParaRPr>
          </a:p>
        </p:txBody>
      </p:sp>
      <p:pic>
        <p:nvPicPr>
          <p:cNvPr id="75" name="Google Shape;75;p15"/>
          <p:cNvPicPr preferRelativeResize="0"/>
          <p:nvPr/>
        </p:nvPicPr>
        <p:blipFill>
          <a:blip r:embed="rId5">
            <a:alphaModFix/>
          </a:blip>
          <a:stretch>
            <a:fillRect/>
          </a:stretch>
        </p:blipFill>
        <p:spPr>
          <a:xfrm>
            <a:off x="4618826" y="4880325"/>
            <a:ext cx="248651" cy="215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434625" y="449825"/>
            <a:ext cx="3510900" cy="2810926"/>
          </a:xfrm>
          <a:prstGeom prst="rect">
            <a:avLst/>
          </a:prstGeom>
          <a:noFill/>
          <a:ln>
            <a:noFill/>
          </a:ln>
        </p:spPr>
      </p:pic>
      <p:sp>
        <p:nvSpPr>
          <p:cNvPr id="81" name="Google Shape;81;p16"/>
          <p:cNvSpPr txBox="1"/>
          <p:nvPr>
            <p:ph type="title"/>
          </p:nvPr>
        </p:nvSpPr>
        <p:spPr>
          <a:xfrm>
            <a:off x="4572000" y="-280750"/>
            <a:ext cx="45720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400">
                <a:latin typeface="Comfortaa"/>
                <a:ea typeface="Comfortaa"/>
                <a:cs typeface="Comfortaa"/>
                <a:sym typeface="Comfortaa"/>
              </a:rPr>
              <a:t>What the data says</a:t>
            </a:r>
            <a:endParaRPr sz="3400">
              <a:latin typeface="Comfortaa"/>
              <a:ea typeface="Comfortaa"/>
              <a:cs typeface="Comfortaa"/>
              <a:sym typeface="Comfortaa"/>
            </a:endParaRPr>
          </a:p>
        </p:txBody>
      </p:sp>
      <p:sp>
        <p:nvSpPr>
          <p:cNvPr id="82" name="Google Shape;82;p16"/>
          <p:cNvSpPr txBox="1"/>
          <p:nvPr>
            <p:ph idx="1" type="subTitle"/>
          </p:nvPr>
        </p:nvSpPr>
        <p:spPr>
          <a:xfrm>
            <a:off x="4835250" y="984350"/>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1900">
                <a:latin typeface="Calibri"/>
                <a:ea typeface="Calibri"/>
                <a:cs typeface="Calibri"/>
                <a:sym typeface="Calibri"/>
              </a:rPr>
              <a:t>select a feature below</a:t>
            </a:r>
            <a:endParaRPr sz="1900">
              <a:latin typeface="Calibri"/>
              <a:ea typeface="Calibri"/>
              <a:cs typeface="Calibri"/>
              <a:sym typeface="Calibri"/>
            </a:endParaRPr>
          </a:p>
          <a:p>
            <a:pPr indent="0" lvl="0" marL="0" rtl="0" algn="ctr">
              <a:spcBef>
                <a:spcPts val="0"/>
              </a:spcBef>
              <a:spcAft>
                <a:spcPts val="0"/>
              </a:spcAft>
              <a:buNone/>
            </a:pPr>
            <a:r>
              <a:rPr i="1" lang="en-GB" sz="1400">
                <a:latin typeface="Calibri"/>
                <a:ea typeface="Calibri"/>
                <a:cs typeface="Calibri"/>
                <a:sym typeface="Calibri"/>
              </a:rPr>
              <a:t>(interactive)</a:t>
            </a:r>
            <a:endParaRPr i="1" sz="1400">
              <a:latin typeface="Calibri"/>
              <a:ea typeface="Calibri"/>
              <a:cs typeface="Calibri"/>
              <a:sym typeface="Calibri"/>
            </a:endParaRPr>
          </a:p>
        </p:txBody>
      </p:sp>
      <p:sp>
        <p:nvSpPr>
          <p:cNvPr id="83" name="Google Shape;83;p16"/>
          <p:cNvSpPr txBox="1"/>
          <p:nvPr/>
        </p:nvSpPr>
        <p:spPr>
          <a:xfrm>
            <a:off x="0" y="47425"/>
            <a:ext cx="457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 Feature Name ]</a:t>
            </a:r>
            <a:endParaRPr sz="2000">
              <a:latin typeface="Comfortaa"/>
              <a:ea typeface="Comfortaa"/>
              <a:cs typeface="Comfortaa"/>
              <a:sym typeface="Comfortaa"/>
            </a:endParaRPr>
          </a:p>
        </p:txBody>
      </p:sp>
      <p:graphicFrame>
        <p:nvGraphicFramePr>
          <p:cNvPr id="84" name="Google Shape;84;p16"/>
          <p:cNvGraphicFramePr/>
          <p:nvPr/>
        </p:nvGraphicFramePr>
        <p:xfrm>
          <a:off x="5785388" y="1813225"/>
          <a:ext cx="3000000" cy="3000000"/>
        </p:xfrm>
        <a:graphic>
          <a:graphicData uri="http://schemas.openxmlformats.org/drawingml/2006/table">
            <a:tbl>
              <a:tblPr>
                <a:noFill/>
                <a:tableStyleId>{2EB5CFF3-261D-4141-A72E-3E1EDB4D56A5}</a:tableStyleId>
              </a:tblPr>
              <a:tblGrid>
                <a:gridCol w="2144925"/>
              </a:tblGrid>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Score</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View Count</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Title Length</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Body Length</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Tag Count</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Day of Week</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Hour of Day</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r h="290525">
                <a:tc>
                  <a:txBody>
                    <a:bodyPr/>
                    <a:lstStyle/>
                    <a:p>
                      <a:pPr indent="0" lvl="0" marL="0" rtl="0" algn="ctr">
                        <a:spcBef>
                          <a:spcPts val="0"/>
                        </a:spcBef>
                        <a:spcAft>
                          <a:spcPts val="0"/>
                        </a:spcAft>
                        <a:buNone/>
                      </a:pPr>
                      <a:r>
                        <a:rPr lang="en-GB" sz="1300">
                          <a:solidFill>
                            <a:schemeClr val="lt1"/>
                          </a:solidFill>
                          <a:latin typeface="Calibri"/>
                          <a:ea typeface="Calibri"/>
                          <a:cs typeface="Calibri"/>
                          <a:sym typeface="Calibri"/>
                        </a:rPr>
                        <a:t>Accepted Answer Duration</a:t>
                      </a:r>
                      <a:endParaRPr sz="13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B5394"/>
                    </a:solidFill>
                  </a:tcPr>
                </a:tc>
              </a:tr>
            </a:tbl>
          </a:graphicData>
        </a:graphic>
      </p:graphicFrame>
      <p:pic>
        <p:nvPicPr>
          <p:cNvPr id="85" name="Google Shape;85;p16"/>
          <p:cNvPicPr preferRelativeResize="0"/>
          <p:nvPr/>
        </p:nvPicPr>
        <p:blipFill>
          <a:blip r:embed="rId4">
            <a:alphaModFix/>
          </a:blip>
          <a:stretch>
            <a:fillRect/>
          </a:stretch>
        </p:blipFill>
        <p:spPr>
          <a:xfrm>
            <a:off x="707225" y="3260750"/>
            <a:ext cx="3118100" cy="1889951"/>
          </a:xfrm>
          <a:prstGeom prst="rect">
            <a:avLst/>
          </a:prstGeom>
          <a:noFill/>
          <a:ln>
            <a:noFill/>
          </a:ln>
        </p:spPr>
      </p:pic>
      <p:sp>
        <p:nvSpPr>
          <p:cNvPr id="86" name="Google Shape;86;p16"/>
          <p:cNvSpPr txBox="1"/>
          <p:nvPr/>
        </p:nvSpPr>
        <p:spPr>
          <a:xfrm>
            <a:off x="318150" y="3260750"/>
            <a:ext cx="393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Mean:                        Median:                              Mode:</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title="Points scored"/>
          <p:cNvPicPr preferRelativeResize="0"/>
          <p:nvPr/>
        </p:nvPicPr>
        <p:blipFill>
          <a:blip r:embed="rId3">
            <a:alphaModFix/>
          </a:blip>
          <a:stretch>
            <a:fillRect/>
          </a:stretch>
        </p:blipFill>
        <p:spPr>
          <a:xfrm>
            <a:off x="2335200" y="407300"/>
            <a:ext cx="6838974" cy="4228775"/>
          </a:xfrm>
          <a:prstGeom prst="rect">
            <a:avLst/>
          </a:prstGeom>
          <a:noFill/>
          <a:ln>
            <a:noFill/>
          </a:ln>
        </p:spPr>
      </p:pic>
      <p:sp>
        <p:nvSpPr>
          <p:cNvPr id="92" name="Google Shape;92;p17"/>
          <p:cNvSpPr txBox="1"/>
          <p:nvPr/>
        </p:nvSpPr>
        <p:spPr>
          <a:xfrm>
            <a:off x="572825" y="3593725"/>
            <a:ext cx="1736400" cy="6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900">
                <a:solidFill>
                  <a:srgbClr val="1155CC"/>
                </a:solidFill>
                <a:latin typeface="Roboto"/>
                <a:ea typeface="Roboto"/>
                <a:cs typeface="Roboto"/>
                <a:sym typeface="Roboto"/>
              </a:rPr>
              <a:t>We started with this model because we were trying to predict continuous data.</a:t>
            </a:r>
            <a:endParaRPr b="1" sz="700">
              <a:solidFill>
                <a:srgbClr val="1155CC"/>
              </a:solidFill>
              <a:latin typeface="Roboto"/>
              <a:ea typeface="Roboto"/>
              <a:cs typeface="Roboto"/>
              <a:sym typeface="Roboto"/>
            </a:endParaRPr>
          </a:p>
        </p:txBody>
      </p:sp>
      <p:pic>
        <p:nvPicPr>
          <p:cNvPr id="93" name="Google Shape;93;p17"/>
          <p:cNvPicPr preferRelativeResize="0"/>
          <p:nvPr/>
        </p:nvPicPr>
        <p:blipFill>
          <a:blip r:embed="rId4">
            <a:alphaModFix/>
          </a:blip>
          <a:stretch>
            <a:fillRect/>
          </a:stretch>
        </p:blipFill>
        <p:spPr>
          <a:xfrm>
            <a:off x="3303750" y="4298000"/>
            <a:ext cx="1268250" cy="845500"/>
          </a:xfrm>
          <a:prstGeom prst="rect">
            <a:avLst/>
          </a:prstGeom>
          <a:noFill/>
          <a:ln>
            <a:noFill/>
          </a:ln>
        </p:spPr>
      </p:pic>
      <p:pic>
        <p:nvPicPr>
          <p:cNvPr id="94" name="Google Shape;94;p17"/>
          <p:cNvPicPr preferRelativeResize="0"/>
          <p:nvPr/>
        </p:nvPicPr>
        <p:blipFill>
          <a:blip r:embed="rId5">
            <a:alphaModFix/>
          </a:blip>
          <a:stretch>
            <a:fillRect/>
          </a:stretch>
        </p:blipFill>
        <p:spPr>
          <a:xfrm>
            <a:off x="3817912" y="3795500"/>
            <a:ext cx="239923" cy="239923"/>
          </a:xfrm>
          <a:prstGeom prst="rect">
            <a:avLst/>
          </a:prstGeom>
          <a:noFill/>
          <a:ln>
            <a:noFill/>
          </a:ln>
        </p:spPr>
      </p:pic>
      <p:pic>
        <p:nvPicPr>
          <p:cNvPr id="95" name="Google Shape;95;p17"/>
          <p:cNvPicPr preferRelativeResize="0"/>
          <p:nvPr/>
        </p:nvPicPr>
        <p:blipFill>
          <a:blip r:embed="rId6">
            <a:alphaModFix/>
          </a:blip>
          <a:stretch>
            <a:fillRect/>
          </a:stretch>
        </p:blipFill>
        <p:spPr>
          <a:xfrm>
            <a:off x="5241250" y="2451788"/>
            <a:ext cx="239926" cy="239926"/>
          </a:xfrm>
          <a:prstGeom prst="rect">
            <a:avLst/>
          </a:prstGeom>
          <a:noFill/>
          <a:ln>
            <a:noFill/>
          </a:ln>
        </p:spPr>
      </p:pic>
      <p:pic>
        <p:nvPicPr>
          <p:cNvPr id="96" name="Google Shape;96;p17"/>
          <p:cNvPicPr preferRelativeResize="0"/>
          <p:nvPr/>
        </p:nvPicPr>
        <p:blipFill>
          <a:blip r:embed="rId7">
            <a:alphaModFix/>
          </a:blip>
          <a:stretch>
            <a:fillRect/>
          </a:stretch>
        </p:blipFill>
        <p:spPr>
          <a:xfrm>
            <a:off x="6705100" y="1863775"/>
            <a:ext cx="239926" cy="239926"/>
          </a:xfrm>
          <a:prstGeom prst="rect">
            <a:avLst/>
          </a:prstGeom>
          <a:noFill/>
          <a:ln>
            <a:noFill/>
          </a:ln>
        </p:spPr>
      </p:pic>
      <p:pic>
        <p:nvPicPr>
          <p:cNvPr id="97" name="Google Shape;97;p17"/>
          <p:cNvPicPr preferRelativeResize="0"/>
          <p:nvPr/>
        </p:nvPicPr>
        <p:blipFill>
          <a:blip r:embed="rId8">
            <a:alphaModFix/>
          </a:blip>
          <a:stretch>
            <a:fillRect/>
          </a:stretch>
        </p:blipFill>
        <p:spPr>
          <a:xfrm>
            <a:off x="8174625" y="1761477"/>
            <a:ext cx="289501" cy="296100"/>
          </a:xfrm>
          <a:prstGeom prst="rect">
            <a:avLst/>
          </a:prstGeom>
          <a:noFill/>
          <a:ln>
            <a:noFill/>
          </a:ln>
        </p:spPr>
      </p:pic>
      <p:pic>
        <p:nvPicPr>
          <p:cNvPr id="98" name="Google Shape;98;p17"/>
          <p:cNvPicPr preferRelativeResize="0"/>
          <p:nvPr/>
        </p:nvPicPr>
        <p:blipFill>
          <a:blip r:embed="rId9">
            <a:alphaModFix/>
          </a:blip>
          <a:stretch>
            <a:fillRect/>
          </a:stretch>
        </p:blipFill>
        <p:spPr>
          <a:xfrm>
            <a:off x="6423850" y="1596925"/>
            <a:ext cx="773626" cy="773626"/>
          </a:xfrm>
          <a:prstGeom prst="rect">
            <a:avLst/>
          </a:prstGeom>
          <a:noFill/>
          <a:ln>
            <a:noFill/>
          </a:ln>
        </p:spPr>
      </p:pic>
      <p:sp>
        <p:nvSpPr>
          <p:cNvPr id="99" name="Google Shape;99;p17"/>
          <p:cNvSpPr txBox="1"/>
          <p:nvPr/>
        </p:nvSpPr>
        <p:spPr>
          <a:xfrm>
            <a:off x="4985275" y="1411450"/>
            <a:ext cx="221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990000"/>
                </a:solidFill>
                <a:latin typeface="Caveat"/>
                <a:ea typeface="Caveat"/>
                <a:cs typeface="Caveat"/>
                <a:sym typeface="Caveat"/>
              </a:rPr>
              <a:t>The one we selected</a:t>
            </a:r>
            <a:endParaRPr sz="2000">
              <a:solidFill>
                <a:srgbClr val="990000"/>
              </a:solidFill>
              <a:latin typeface="Caveat"/>
              <a:ea typeface="Caveat"/>
              <a:cs typeface="Caveat"/>
              <a:sym typeface="Caveat"/>
            </a:endParaRPr>
          </a:p>
        </p:txBody>
      </p:sp>
      <p:cxnSp>
        <p:nvCxnSpPr>
          <p:cNvPr id="100" name="Google Shape;100;p17"/>
          <p:cNvCxnSpPr/>
          <p:nvPr/>
        </p:nvCxnSpPr>
        <p:spPr>
          <a:xfrm>
            <a:off x="2077925" y="3915463"/>
            <a:ext cx="1663800" cy="0"/>
          </a:xfrm>
          <a:prstGeom prst="straightConnector1">
            <a:avLst/>
          </a:prstGeom>
          <a:noFill/>
          <a:ln cap="flat" cmpd="sng" w="9525">
            <a:solidFill>
              <a:schemeClr val="dk2"/>
            </a:solidFill>
            <a:prstDash val="solid"/>
            <a:round/>
            <a:headEnd len="med" w="med" type="none"/>
            <a:tailEnd len="med" w="med" type="none"/>
          </a:ln>
        </p:spPr>
      </p:cxnSp>
      <p:sp>
        <p:nvSpPr>
          <p:cNvPr id="101" name="Google Shape;101;p17"/>
          <p:cNvSpPr txBox="1"/>
          <p:nvPr/>
        </p:nvSpPr>
        <p:spPr>
          <a:xfrm>
            <a:off x="314750" y="2184925"/>
            <a:ext cx="1736400" cy="77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900">
                <a:solidFill>
                  <a:srgbClr val="000000"/>
                </a:solidFill>
                <a:latin typeface="Roboto"/>
                <a:ea typeface="Roboto"/>
                <a:cs typeface="Roboto"/>
                <a:sym typeface="Roboto"/>
              </a:rPr>
              <a:t>Accuracy improved to</a:t>
            </a:r>
            <a:r>
              <a:rPr b="1" lang="en-GB" sz="900">
                <a:solidFill>
                  <a:srgbClr val="000000"/>
                </a:solidFill>
                <a:latin typeface="Roboto"/>
                <a:ea typeface="Roboto"/>
                <a:cs typeface="Roboto"/>
                <a:sym typeface="Roboto"/>
              </a:rPr>
              <a:t> 43%</a:t>
            </a:r>
            <a:r>
              <a:rPr lang="en-GB" sz="900">
                <a:solidFill>
                  <a:srgbClr val="000000"/>
                </a:solidFill>
                <a:latin typeface="Roboto"/>
                <a:ea typeface="Roboto"/>
                <a:cs typeface="Roboto"/>
                <a:sym typeface="Roboto"/>
              </a:rPr>
              <a:t> </a:t>
            </a:r>
            <a:r>
              <a:rPr lang="en-GB" sz="900">
                <a:latin typeface="Roboto"/>
                <a:ea typeface="Roboto"/>
                <a:cs typeface="Roboto"/>
                <a:sym typeface="Roboto"/>
              </a:rPr>
              <a:t>for predicting accepted answer time &lt; 1H, &lt; 1D and &gt;1D.</a:t>
            </a:r>
            <a:endParaRPr b="1" sz="700">
              <a:latin typeface="Roboto"/>
              <a:ea typeface="Roboto"/>
              <a:cs typeface="Roboto"/>
              <a:sym typeface="Roboto"/>
            </a:endParaRPr>
          </a:p>
        </p:txBody>
      </p:sp>
      <p:cxnSp>
        <p:nvCxnSpPr>
          <p:cNvPr id="102" name="Google Shape;102;p17"/>
          <p:cNvCxnSpPr/>
          <p:nvPr/>
        </p:nvCxnSpPr>
        <p:spPr>
          <a:xfrm>
            <a:off x="2746475" y="2576775"/>
            <a:ext cx="2336700" cy="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17"/>
          <p:cNvCxnSpPr>
            <a:stCxn id="101" idx="3"/>
          </p:cNvCxnSpPr>
          <p:nvPr/>
        </p:nvCxnSpPr>
        <p:spPr>
          <a:xfrm>
            <a:off x="2051150" y="2571775"/>
            <a:ext cx="501600" cy="5100"/>
          </a:xfrm>
          <a:prstGeom prst="straightConnector1">
            <a:avLst/>
          </a:prstGeom>
          <a:noFill/>
          <a:ln cap="flat" cmpd="sng" w="9525">
            <a:solidFill>
              <a:schemeClr val="dk2"/>
            </a:solidFill>
            <a:prstDash val="solid"/>
            <a:round/>
            <a:headEnd len="med" w="med" type="none"/>
            <a:tailEnd len="med" w="med" type="none"/>
          </a:ln>
        </p:spPr>
      </p:cxnSp>
      <p:sp>
        <p:nvSpPr>
          <p:cNvPr id="104" name="Google Shape;104;p17"/>
          <p:cNvSpPr txBox="1"/>
          <p:nvPr/>
        </p:nvSpPr>
        <p:spPr>
          <a:xfrm>
            <a:off x="86150" y="1661988"/>
            <a:ext cx="1933200" cy="6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900">
                <a:solidFill>
                  <a:srgbClr val="1155CC"/>
                </a:solidFill>
                <a:latin typeface="Roboto"/>
                <a:ea typeface="Roboto"/>
                <a:cs typeface="Roboto"/>
                <a:sym typeface="Roboto"/>
              </a:rPr>
              <a:t>Accuracy improved to </a:t>
            </a:r>
            <a:r>
              <a:rPr b="1" lang="en-GB" sz="900">
                <a:solidFill>
                  <a:srgbClr val="1155CC"/>
                </a:solidFill>
                <a:latin typeface="Roboto"/>
                <a:ea typeface="Roboto"/>
                <a:cs typeface="Roboto"/>
                <a:sym typeface="Roboto"/>
              </a:rPr>
              <a:t>58% </a:t>
            </a:r>
            <a:r>
              <a:rPr lang="en-GB" sz="900">
                <a:solidFill>
                  <a:srgbClr val="1155CC"/>
                </a:solidFill>
                <a:latin typeface="Roboto"/>
                <a:ea typeface="Roboto"/>
                <a:cs typeface="Roboto"/>
                <a:sym typeface="Roboto"/>
              </a:rPr>
              <a:t>then </a:t>
            </a:r>
            <a:r>
              <a:rPr b="1" lang="en-GB" sz="900">
                <a:solidFill>
                  <a:srgbClr val="1155CC"/>
                </a:solidFill>
                <a:latin typeface="Roboto"/>
                <a:ea typeface="Roboto"/>
                <a:cs typeface="Roboto"/>
                <a:sym typeface="Roboto"/>
              </a:rPr>
              <a:t>61%</a:t>
            </a:r>
            <a:r>
              <a:rPr lang="en-GB" sz="900">
                <a:solidFill>
                  <a:srgbClr val="1155CC"/>
                </a:solidFill>
                <a:latin typeface="Roboto"/>
                <a:ea typeface="Roboto"/>
                <a:cs typeface="Roboto"/>
                <a:sym typeface="Roboto"/>
              </a:rPr>
              <a:t> by reducing possible outcomes and expanding data</a:t>
            </a:r>
            <a:endParaRPr b="1" sz="700">
              <a:solidFill>
                <a:srgbClr val="1155CC"/>
              </a:solidFill>
              <a:latin typeface="Roboto"/>
              <a:ea typeface="Roboto"/>
              <a:cs typeface="Roboto"/>
              <a:sym typeface="Roboto"/>
            </a:endParaRPr>
          </a:p>
        </p:txBody>
      </p:sp>
      <p:cxnSp>
        <p:nvCxnSpPr>
          <p:cNvPr id="105" name="Google Shape;105;p17"/>
          <p:cNvCxnSpPr/>
          <p:nvPr/>
        </p:nvCxnSpPr>
        <p:spPr>
          <a:xfrm>
            <a:off x="2019350" y="1983738"/>
            <a:ext cx="4350600" cy="0"/>
          </a:xfrm>
          <a:prstGeom prst="straightConnector1">
            <a:avLst/>
          </a:prstGeom>
          <a:noFill/>
          <a:ln cap="flat" cmpd="sng" w="9525">
            <a:solidFill>
              <a:schemeClr val="dk2"/>
            </a:solidFill>
            <a:prstDash val="solid"/>
            <a:round/>
            <a:headEnd len="med" w="med" type="none"/>
            <a:tailEnd len="med" w="med" type="none"/>
          </a:ln>
        </p:spPr>
      </p:cxnSp>
      <p:pic>
        <p:nvPicPr>
          <p:cNvPr id="106" name="Google Shape;106;p17"/>
          <p:cNvPicPr preferRelativeResize="0"/>
          <p:nvPr/>
        </p:nvPicPr>
        <p:blipFill>
          <a:blip r:embed="rId10">
            <a:alphaModFix/>
          </a:blip>
          <a:stretch>
            <a:fillRect/>
          </a:stretch>
        </p:blipFill>
        <p:spPr>
          <a:xfrm>
            <a:off x="5000262" y="4442000"/>
            <a:ext cx="721899" cy="701500"/>
          </a:xfrm>
          <a:prstGeom prst="rect">
            <a:avLst/>
          </a:prstGeom>
          <a:noFill/>
          <a:ln>
            <a:noFill/>
          </a:ln>
        </p:spPr>
      </p:pic>
      <p:pic>
        <p:nvPicPr>
          <p:cNvPr id="107" name="Google Shape;107;p17"/>
          <p:cNvPicPr preferRelativeResize="0"/>
          <p:nvPr/>
        </p:nvPicPr>
        <p:blipFill>
          <a:blip r:embed="rId11">
            <a:alphaModFix/>
          </a:blip>
          <a:stretch>
            <a:fillRect/>
          </a:stretch>
        </p:blipFill>
        <p:spPr>
          <a:xfrm rot="10800000">
            <a:off x="6478812" y="4446500"/>
            <a:ext cx="692500" cy="692500"/>
          </a:xfrm>
          <a:prstGeom prst="rect">
            <a:avLst/>
          </a:prstGeom>
          <a:noFill/>
          <a:ln>
            <a:noFill/>
          </a:ln>
        </p:spPr>
      </p:pic>
      <p:pic>
        <p:nvPicPr>
          <p:cNvPr id="108" name="Google Shape;108;p17"/>
          <p:cNvPicPr preferRelativeResize="0"/>
          <p:nvPr/>
        </p:nvPicPr>
        <p:blipFill>
          <a:blip r:embed="rId12">
            <a:alphaModFix/>
          </a:blip>
          <a:stretch>
            <a:fillRect/>
          </a:stretch>
        </p:blipFill>
        <p:spPr>
          <a:xfrm>
            <a:off x="7346996" y="4333900"/>
            <a:ext cx="1827179" cy="773700"/>
          </a:xfrm>
          <a:prstGeom prst="rect">
            <a:avLst/>
          </a:prstGeom>
          <a:noFill/>
          <a:ln>
            <a:noFill/>
          </a:ln>
        </p:spPr>
      </p:pic>
      <p:sp>
        <p:nvSpPr>
          <p:cNvPr id="109" name="Google Shape;109;p17"/>
          <p:cNvSpPr txBox="1"/>
          <p:nvPr/>
        </p:nvSpPr>
        <p:spPr>
          <a:xfrm>
            <a:off x="26600" y="831000"/>
            <a:ext cx="2024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900">
                <a:solidFill>
                  <a:srgbClr val="000000"/>
                </a:solidFill>
                <a:latin typeface="Roboto"/>
                <a:ea typeface="Roboto"/>
                <a:cs typeface="Roboto"/>
                <a:sym typeface="Roboto"/>
              </a:rPr>
              <a:t>Accuracy improved to </a:t>
            </a:r>
            <a:r>
              <a:rPr b="1" lang="en-GB" sz="900">
                <a:solidFill>
                  <a:srgbClr val="000000"/>
                </a:solidFill>
                <a:latin typeface="Roboto"/>
                <a:ea typeface="Roboto"/>
                <a:cs typeface="Roboto"/>
                <a:sym typeface="Roboto"/>
              </a:rPr>
              <a:t>58% </a:t>
            </a:r>
            <a:r>
              <a:rPr lang="en-GB" sz="900">
                <a:solidFill>
                  <a:srgbClr val="000000"/>
                </a:solidFill>
                <a:latin typeface="Roboto"/>
                <a:ea typeface="Roboto"/>
                <a:cs typeface="Roboto"/>
                <a:sym typeface="Roboto"/>
              </a:rPr>
              <a:t>then </a:t>
            </a:r>
            <a:r>
              <a:rPr b="1" lang="en-GB" sz="900">
                <a:solidFill>
                  <a:srgbClr val="000000"/>
                </a:solidFill>
                <a:latin typeface="Roboto"/>
                <a:ea typeface="Roboto"/>
                <a:cs typeface="Roboto"/>
                <a:sym typeface="Roboto"/>
              </a:rPr>
              <a:t>61%</a:t>
            </a:r>
            <a:r>
              <a:rPr lang="en-GB" sz="900">
                <a:solidFill>
                  <a:srgbClr val="000000"/>
                </a:solidFill>
                <a:latin typeface="Roboto"/>
                <a:ea typeface="Roboto"/>
                <a:cs typeface="Roboto"/>
                <a:sym typeface="Roboto"/>
              </a:rPr>
              <a:t> by reducing </a:t>
            </a:r>
            <a:r>
              <a:rPr lang="en-GB" sz="900">
                <a:latin typeface="Roboto"/>
                <a:ea typeface="Roboto"/>
                <a:cs typeface="Roboto"/>
                <a:sym typeface="Roboto"/>
              </a:rPr>
              <a:t>possible outcomes and </a:t>
            </a:r>
            <a:r>
              <a:rPr lang="en-GB" sz="900">
                <a:solidFill>
                  <a:srgbClr val="000000"/>
                </a:solidFill>
                <a:latin typeface="Roboto"/>
                <a:ea typeface="Roboto"/>
                <a:cs typeface="Roboto"/>
                <a:sym typeface="Roboto"/>
              </a:rPr>
              <a:t>expanding data</a:t>
            </a:r>
            <a:endParaRPr b="1" sz="700">
              <a:latin typeface="Roboto"/>
              <a:ea typeface="Roboto"/>
              <a:cs typeface="Roboto"/>
              <a:sym typeface="Roboto"/>
            </a:endParaRPr>
          </a:p>
        </p:txBody>
      </p:sp>
      <p:cxnSp>
        <p:nvCxnSpPr>
          <p:cNvPr id="110" name="Google Shape;110;p17"/>
          <p:cNvCxnSpPr>
            <a:stCxn id="109" idx="3"/>
          </p:cNvCxnSpPr>
          <p:nvPr/>
        </p:nvCxnSpPr>
        <p:spPr>
          <a:xfrm>
            <a:off x="2051300" y="1117350"/>
            <a:ext cx="5679000" cy="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7"/>
          <p:cNvCxnSpPr/>
          <p:nvPr/>
        </p:nvCxnSpPr>
        <p:spPr>
          <a:xfrm>
            <a:off x="7740425" y="1117275"/>
            <a:ext cx="382500" cy="573900"/>
          </a:xfrm>
          <a:prstGeom prst="straightConnector1">
            <a:avLst/>
          </a:prstGeom>
          <a:noFill/>
          <a:ln cap="flat" cmpd="sng" w="9525">
            <a:solidFill>
              <a:schemeClr val="dk2"/>
            </a:solidFill>
            <a:prstDash val="solid"/>
            <a:round/>
            <a:headEnd len="med" w="med" type="none"/>
            <a:tailEnd len="med" w="med" type="none"/>
          </a:ln>
        </p:spPr>
      </p:cxnSp>
      <p:sp>
        <p:nvSpPr>
          <p:cNvPr id="112" name="Google Shape;112;p1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20">
                <a:latin typeface="Comfortaa"/>
                <a:ea typeface="Comfortaa"/>
                <a:cs typeface="Comfortaa"/>
                <a:sym typeface="Comfortaa"/>
              </a:rPr>
              <a:t>The Journey</a:t>
            </a:r>
            <a:endParaRPr sz="3020">
              <a:latin typeface="Comfortaa"/>
              <a:ea typeface="Comfortaa"/>
              <a:cs typeface="Comfortaa"/>
              <a:sym typeface="Comfortaa"/>
            </a:endParaRPr>
          </a:p>
        </p:txBody>
      </p:sp>
      <p:sp>
        <p:nvSpPr>
          <p:cNvPr id="113" name="Google Shape;113;p17"/>
          <p:cNvSpPr txBox="1"/>
          <p:nvPr/>
        </p:nvSpPr>
        <p:spPr>
          <a:xfrm>
            <a:off x="3464975" y="22175"/>
            <a:ext cx="567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We thoughtfully experimented our way to the right ML model to predict response time to find the best fit.</a:t>
            </a:r>
            <a:endParaRPr sz="1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9525" y="615600"/>
            <a:ext cx="3621674" cy="2263550"/>
          </a:xfrm>
          <a:prstGeom prst="rect">
            <a:avLst/>
          </a:prstGeom>
          <a:noFill/>
          <a:ln>
            <a:noFill/>
          </a:ln>
        </p:spPr>
      </p:pic>
      <p:sp>
        <p:nvSpPr>
          <p:cNvPr id="119" name="Google Shape;119;p18"/>
          <p:cNvSpPr txBox="1"/>
          <p:nvPr/>
        </p:nvSpPr>
        <p:spPr>
          <a:xfrm>
            <a:off x="-9525" y="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latin typeface="Comfortaa"/>
                <a:ea typeface="Comfortaa"/>
                <a:cs typeface="Comfortaa"/>
                <a:sym typeface="Comfortaa"/>
              </a:rPr>
              <a:t>Machine Learning Model</a:t>
            </a:r>
            <a:endParaRPr sz="2800">
              <a:latin typeface="Comfortaa"/>
              <a:ea typeface="Comfortaa"/>
              <a:cs typeface="Comfortaa"/>
              <a:sym typeface="Comfortaa"/>
            </a:endParaRPr>
          </a:p>
        </p:txBody>
      </p:sp>
      <p:pic>
        <p:nvPicPr>
          <p:cNvPr id="120" name="Google Shape;120;p18"/>
          <p:cNvPicPr preferRelativeResize="0"/>
          <p:nvPr/>
        </p:nvPicPr>
        <p:blipFill>
          <a:blip r:embed="rId4">
            <a:alphaModFix/>
          </a:blip>
          <a:stretch>
            <a:fillRect/>
          </a:stretch>
        </p:blipFill>
        <p:spPr>
          <a:xfrm>
            <a:off x="4925687" y="310800"/>
            <a:ext cx="3956374" cy="2585976"/>
          </a:xfrm>
          <a:prstGeom prst="rect">
            <a:avLst/>
          </a:prstGeom>
          <a:noFill/>
          <a:ln>
            <a:noFill/>
          </a:ln>
        </p:spPr>
      </p:pic>
      <p:sp>
        <p:nvSpPr>
          <p:cNvPr id="121" name="Google Shape;121;p18"/>
          <p:cNvSpPr txBox="1"/>
          <p:nvPr/>
        </p:nvSpPr>
        <p:spPr>
          <a:xfrm>
            <a:off x="3865325" y="310800"/>
            <a:ext cx="5238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latin typeface="Calibri"/>
                <a:ea typeface="Calibri"/>
                <a:cs typeface="Calibri"/>
                <a:sym typeface="Calibri"/>
              </a:rPr>
              <a:t>Feature Importance</a:t>
            </a:r>
            <a:endParaRPr sz="2300">
              <a:latin typeface="Calibri"/>
              <a:ea typeface="Calibri"/>
              <a:cs typeface="Calibri"/>
              <a:sym typeface="Calibri"/>
            </a:endParaRPr>
          </a:p>
          <a:p>
            <a:pPr indent="0" lvl="0" marL="0" rtl="0" algn="ctr">
              <a:spcBef>
                <a:spcPts val="0"/>
              </a:spcBef>
              <a:spcAft>
                <a:spcPts val="0"/>
              </a:spcAft>
              <a:buNone/>
            </a:pPr>
            <a:r>
              <a:rPr lang="en-GB" sz="1200">
                <a:latin typeface="Calibri"/>
                <a:ea typeface="Calibri"/>
                <a:cs typeface="Calibri"/>
                <a:sym typeface="Calibri"/>
              </a:rPr>
              <a:t>The bigger the bar, the more it impacts the prediction.</a:t>
            </a:r>
            <a:endParaRPr sz="1200">
              <a:latin typeface="Calibri"/>
              <a:ea typeface="Calibri"/>
              <a:cs typeface="Calibri"/>
              <a:sym typeface="Calibri"/>
            </a:endParaRPr>
          </a:p>
        </p:txBody>
      </p:sp>
      <p:sp>
        <p:nvSpPr>
          <p:cNvPr id="122" name="Google Shape;122;p18"/>
          <p:cNvSpPr txBox="1"/>
          <p:nvPr/>
        </p:nvSpPr>
        <p:spPr>
          <a:xfrm>
            <a:off x="0" y="2905125"/>
            <a:ext cx="3621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The Random Forest Model is [ description </a:t>
            </a:r>
            <a:r>
              <a:rPr lang="en-GB" sz="1200">
                <a:latin typeface="Calibri"/>
                <a:ea typeface="Calibri"/>
                <a:cs typeface="Calibri"/>
                <a:sym typeface="Calibri"/>
              </a:rPr>
              <a:t>Donec sollicitudin molestie malesuada. Vivamus magna justo, lacinia eget consectetur sed, convallis at tellus. Sed porttitor lectus nibh. Proin eget tortor risus. Praesent sapien massa, convallis a pellentesque nec, egestas non nisi. Sed porttitor lectus nibh. Praesent sapien massa, convallis a pellentesque nec, egestas non nisi. Vestibulum ac diam sit amet quam vehicula elementum sed sit amet dui. Cras ultricies ligula sed magna dictum porta. </a:t>
            </a:r>
            <a:r>
              <a:rPr lang="en-GB" sz="1200">
                <a:latin typeface="Calibri"/>
                <a:ea typeface="Calibri"/>
                <a:cs typeface="Calibri"/>
                <a:sym typeface="Calibri"/>
              </a:rPr>
              <a:t>] We selected this model because of it’s high accuracy rate and low run time.</a:t>
            </a:r>
            <a:endParaRPr sz="1200">
              <a:latin typeface="Calibri"/>
              <a:ea typeface="Calibri"/>
              <a:cs typeface="Calibri"/>
              <a:sym typeface="Calibri"/>
            </a:endParaRPr>
          </a:p>
        </p:txBody>
      </p:sp>
      <p:pic>
        <p:nvPicPr>
          <p:cNvPr id="123" name="Google Shape;123;p18"/>
          <p:cNvPicPr preferRelativeResize="0"/>
          <p:nvPr/>
        </p:nvPicPr>
        <p:blipFill>
          <a:blip r:embed="rId5">
            <a:alphaModFix/>
          </a:blip>
          <a:stretch>
            <a:fillRect/>
          </a:stretch>
        </p:blipFill>
        <p:spPr>
          <a:xfrm>
            <a:off x="5575000" y="3506376"/>
            <a:ext cx="2352923" cy="1637124"/>
          </a:xfrm>
          <a:prstGeom prst="rect">
            <a:avLst/>
          </a:prstGeom>
          <a:noFill/>
          <a:ln>
            <a:noFill/>
          </a:ln>
        </p:spPr>
      </p:pic>
      <p:sp>
        <p:nvSpPr>
          <p:cNvPr id="124" name="Google Shape;124;p18"/>
          <p:cNvSpPr txBox="1"/>
          <p:nvPr/>
        </p:nvSpPr>
        <p:spPr>
          <a:xfrm rot="-5400000">
            <a:off x="-239875" y="-200025"/>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latin typeface="Comfortaa"/>
                <a:ea typeface="Comfortaa"/>
                <a:cs typeface="Comfortaa"/>
                <a:sym typeface="Comfortaa"/>
              </a:rPr>
              <a:t>The Results Are In</a:t>
            </a:r>
            <a:endParaRPr sz="2800">
              <a:latin typeface="Comfortaa"/>
              <a:ea typeface="Comfortaa"/>
              <a:cs typeface="Comfortaa"/>
              <a:sym typeface="Comfortaa"/>
            </a:endParaRPr>
          </a:p>
        </p:txBody>
      </p:sp>
      <p:sp>
        <p:nvSpPr>
          <p:cNvPr id="125" name="Google Shape;125;p18"/>
          <p:cNvSpPr txBox="1"/>
          <p:nvPr/>
        </p:nvSpPr>
        <p:spPr>
          <a:xfrm>
            <a:off x="4024325" y="2879150"/>
            <a:ext cx="5238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latin typeface="Calibri"/>
                <a:ea typeface="Calibri"/>
                <a:cs typeface="Calibri"/>
                <a:sym typeface="Calibri"/>
              </a:rPr>
              <a:t>Confusion</a:t>
            </a:r>
            <a:r>
              <a:rPr lang="en-GB" sz="2300">
                <a:latin typeface="Calibri"/>
                <a:ea typeface="Calibri"/>
                <a:cs typeface="Calibri"/>
                <a:sym typeface="Calibri"/>
              </a:rPr>
              <a:t> Matrix</a:t>
            </a:r>
            <a:endParaRPr sz="2300">
              <a:latin typeface="Calibri"/>
              <a:ea typeface="Calibri"/>
              <a:cs typeface="Calibri"/>
              <a:sym typeface="Calibri"/>
            </a:endParaRPr>
          </a:p>
          <a:p>
            <a:pPr indent="0" lvl="0" marL="0" rtl="0" algn="ctr">
              <a:spcBef>
                <a:spcPts val="0"/>
              </a:spcBef>
              <a:spcAft>
                <a:spcPts val="0"/>
              </a:spcAft>
              <a:buNone/>
            </a:pPr>
            <a:r>
              <a:rPr lang="en-GB" sz="1200">
                <a:latin typeface="Calibri"/>
                <a:ea typeface="Calibri"/>
                <a:cs typeface="Calibri"/>
                <a:sym typeface="Calibri"/>
              </a:rPr>
              <a:t>Displaying the model’s prediction accuracy</a:t>
            </a:r>
            <a:endParaRPr sz="12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6240542" y="4387800"/>
            <a:ext cx="1418059" cy="755700"/>
          </a:xfrm>
          <a:prstGeom prst="rect">
            <a:avLst/>
          </a:prstGeom>
          <a:noFill/>
          <a:ln>
            <a:noFill/>
          </a:ln>
        </p:spPr>
      </p:pic>
      <p:sp>
        <p:nvSpPr>
          <p:cNvPr id="131" name="Google Shape;131;p19"/>
          <p:cNvSpPr txBox="1"/>
          <p:nvPr>
            <p:ph type="title"/>
          </p:nvPr>
        </p:nvSpPr>
        <p:spPr>
          <a:xfrm>
            <a:off x="0" y="120775"/>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latin typeface="Comfortaa"/>
                <a:ea typeface="Comfortaa"/>
                <a:cs typeface="Comfortaa"/>
                <a:sym typeface="Comfortaa"/>
              </a:rPr>
              <a:t>Project Summary</a:t>
            </a:r>
            <a:endParaRPr>
              <a:latin typeface="Comfortaa"/>
              <a:ea typeface="Comfortaa"/>
              <a:cs typeface="Comfortaa"/>
              <a:sym typeface="Comfortaa"/>
            </a:endParaRPr>
          </a:p>
        </p:txBody>
      </p:sp>
      <p:sp>
        <p:nvSpPr>
          <p:cNvPr id="132" name="Google Shape;132;p19"/>
          <p:cNvSpPr txBox="1"/>
          <p:nvPr>
            <p:ph idx="1" type="body"/>
          </p:nvPr>
        </p:nvSpPr>
        <p:spPr>
          <a:xfrm>
            <a:off x="342225" y="834000"/>
            <a:ext cx="2465700" cy="3179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GB">
                <a:latin typeface="Calibri"/>
                <a:ea typeface="Calibri"/>
                <a:cs typeface="Calibri"/>
                <a:sym typeface="Calibri"/>
              </a:rPr>
              <a:t>Curabitur arcu erat, accumsan id imperdiet et, porttitor at sem. Nulla porttitor accumsan tincidunt. Praesent sapien massa, convallis a pellentesque nec, egestas non nisi. Cras ultricies ligula sed magna dictum porta. Curabitur non nulla sit amet nisl tempus convallis quis ac lectus. Donec sollicitudin molestie malesuada. Proin eget tortor risus. Nulla porttitor accumsan tincidunt. Donec rutrum congue leo eget malesuada. Vestibulum ac diam sit amet quam vehicula elementum sed sit amet dui.</a:t>
            </a:r>
            <a:endParaRPr>
              <a:latin typeface="Calibri"/>
              <a:ea typeface="Calibri"/>
              <a:cs typeface="Calibri"/>
              <a:sym typeface="Calibri"/>
            </a:endParaRPr>
          </a:p>
        </p:txBody>
      </p:sp>
      <p:sp>
        <p:nvSpPr>
          <p:cNvPr id="133" name="Google Shape;133;p19"/>
          <p:cNvSpPr txBox="1"/>
          <p:nvPr>
            <p:ph type="title"/>
          </p:nvPr>
        </p:nvSpPr>
        <p:spPr>
          <a:xfrm>
            <a:off x="9144000" y="9274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Stack Overflow</a:t>
            </a:r>
            <a:endParaRPr/>
          </a:p>
        </p:txBody>
      </p:sp>
      <p:sp>
        <p:nvSpPr>
          <p:cNvPr id="134" name="Google Shape;134;p19"/>
          <p:cNvSpPr txBox="1"/>
          <p:nvPr>
            <p:ph idx="1" type="body"/>
          </p:nvPr>
        </p:nvSpPr>
        <p:spPr>
          <a:xfrm>
            <a:off x="3510300" y="1399050"/>
            <a:ext cx="2465700" cy="3179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GB">
                <a:latin typeface="Calibri"/>
                <a:ea typeface="Calibri"/>
                <a:cs typeface="Calibri"/>
                <a:sym typeface="Calibri"/>
              </a:rPr>
              <a:t>Curabitur arcu erat, accumsan id imperdiet et, porttitor at sem. Nulla porttitor accumsan tincidunt. Praesent sapien massa, convallis a pellentesque nec, egestas non nisi. Cras ultricies ligula sed magna dictum porta. Curabitur non nulla sit amet nisl tempus convallis quis ac lectus. Donec sollicitudin molestie malesuada. Proin eget tortor risus. Nulla porttitor accumsan tincidunt. Donec rutrum congue leo eget malesuada. Vestibulum ac diam sit amet quam vehicula elementum sed sit amet dui.</a:t>
            </a:r>
            <a:endParaRPr>
              <a:latin typeface="Calibri"/>
              <a:ea typeface="Calibri"/>
              <a:cs typeface="Calibri"/>
              <a:sym typeface="Calibri"/>
            </a:endParaRPr>
          </a:p>
        </p:txBody>
      </p:sp>
      <p:sp>
        <p:nvSpPr>
          <p:cNvPr id="135" name="Google Shape;135;p19"/>
          <p:cNvSpPr txBox="1"/>
          <p:nvPr>
            <p:ph type="title"/>
          </p:nvPr>
        </p:nvSpPr>
        <p:spPr>
          <a:xfrm>
            <a:off x="6336075" y="12473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latin typeface="Comfortaa"/>
                <a:ea typeface="Comfortaa"/>
                <a:cs typeface="Comfortaa"/>
                <a:sym typeface="Comfortaa"/>
              </a:rPr>
              <a:t>Tools Used</a:t>
            </a:r>
            <a:endParaRPr>
              <a:latin typeface="Comfortaa"/>
              <a:ea typeface="Comfortaa"/>
              <a:cs typeface="Comfortaa"/>
              <a:sym typeface="Comfortaa"/>
            </a:endParaRPr>
          </a:p>
        </p:txBody>
      </p:sp>
      <p:sp>
        <p:nvSpPr>
          <p:cNvPr id="136" name="Google Shape;136;p19"/>
          <p:cNvSpPr txBox="1"/>
          <p:nvPr>
            <p:ph idx="1" type="body"/>
          </p:nvPr>
        </p:nvSpPr>
        <p:spPr>
          <a:xfrm>
            <a:off x="7337100" y="1954125"/>
            <a:ext cx="1806900" cy="3294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GB">
                <a:latin typeface="Calibri"/>
                <a:ea typeface="Calibri"/>
                <a:cs typeface="Calibri"/>
                <a:sym typeface="Calibri"/>
              </a:rPr>
              <a:t>Curabitur arcu erat, accumsan id imperdiet et, porttitor at sem. Nulla porttitor accumsan tincidunt. Praesent sapien massa, convallis a pellentesque nec, egestas non nisi. Cras ultricies ligula sed magna dictum porta. Curabitur non nulla sit amet nisl tempus convallis quis ac lectus. Donec sollicitudin molestie malesuada. Proin eget tortor risus. </a:t>
            </a:r>
            <a:endParaRPr>
              <a:latin typeface="Calibri"/>
              <a:ea typeface="Calibri"/>
              <a:cs typeface="Calibri"/>
              <a:sym typeface="Calibri"/>
            </a:endParaRPr>
          </a:p>
        </p:txBody>
      </p:sp>
      <p:pic>
        <p:nvPicPr>
          <p:cNvPr id="137" name="Google Shape;137;p19"/>
          <p:cNvPicPr preferRelativeResize="0"/>
          <p:nvPr/>
        </p:nvPicPr>
        <p:blipFill>
          <a:blip r:embed="rId4">
            <a:alphaModFix/>
          </a:blip>
          <a:stretch>
            <a:fillRect/>
          </a:stretch>
        </p:blipFill>
        <p:spPr>
          <a:xfrm>
            <a:off x="6477037" y="2106525"/>
            <a:ext cx="746346" cy="691000"/>
          </a:xfrm>
          <a:prstGeom prst="rect">
            <a:avLst/>
          </a:prstGeom>
          <a:noFill/>
          <a:ln>
            <a:noFill/>
          </a:ln>
        </p:spPr>
      </p:pic>
      <p:pic>
        <p:nvPicPr>
          <p:cNvPr id="138" name="Google Shape;138;p19"/>
          <p:cNvPicPr preferRelativeResize="0"/>
          <p:nvPr/>
        </p:nvPicPr>
        <p:blipFill>
          <a:blip r:embed="rId5">
            <a:alphaModFix/>
          </a:blip>
          <a:stretch>
            <a:fillRect/>
          </a:stretch>
        </p:blipFill>
        <p:spPr>
          <a:xfrm>
            <a:off x="6453222" y="3786775"/>
            <a:ext cx="793977" cy="601013"/>
          </a:xfrm>
          <a:prstGeom prst="rect">
            <a:avLst/>
          </a:prstGeom>
          <a:noFill/>
          <a:ln>
            <a:noFill/>
          </a:ln>
        </p:spPr>
      </p:pic>
      <p:pic>
        <p:nvPicPr>
          <p:cNvPr id="139" name="Google Shape;139;p19"/>
          <p:cNvPicPr preferRelativeResize="0"/>
          <p:nvPr/>
        </p:nvPicPr>
        <p:blipFill>
          <a:blip r:embed="rId6">
            <a:alphaModFix/>
          </a:blip>
          <a:stretch>
            <a:fillRect/>
          </a:stretch>
        </p:blipFill>
        <p:spPr>
          <a:xfrm>
            <a:off x="6453224" y="2862213"/>
            <a:ext cx="793976" cy="818798"/>
          </a:xfrm>
          <a:prstGeom prst="rect">
            <a:avLst/>
          </a:prstGeom>
          <a:noFill/>
          <a:ln>
            <a:noFill/>
          </a:ln>
        </p:spPr>
      </p:pic>
      <p:pic>
        <p:nvPicPr>
          <p:cNvPr id="140" name="Google Shape;140;p19"/>
          <p:cNvPicPr preferRelativeResize="0"/>
          <p:nvPr/>
        </p:nvPicPr>
        <p:blipFill>
          <a:blip r:embed="rId7">
            <a:alphaModFix/>
          </a:blip>
          <a:stretch>
            <a:fillRect/>
          </a:stretch>
        </p:blipFill>
        <p:spPr>
          <a:xfrm>
            <a:off x="3259736" y="776853"/>
            <a:ext cx="2624600" cy="690996"/>
          </a:xfrm>
          <a:prstGeom prst="rect">
            <a:avLst/>
          </a:prstGeom>
          <a:noFill/>
          <a:ln>
            <a:noFill/>
          </a:ln>
        </p:spPr>
      </p:pic>
      <p:pic>
        <p:nvPicPr>
          <p:cNvPr id="141" name="Google Shape;141;p19"/>
          <p:cNvPicPr preferRelativeResize="0"/>
          <p:nvPr/>
        </p:nvPicPr>
        <p:blipFill>
          <a:blip r:embed="rId8">
            <a:alphaModFix/>
          </a:blip>
          <a:stretch>
            <a:fillRect/>
          </a:stretch>
        </p:blipFill>
        <p:spPr>
          <a:xfrm>
            <a:off x="4618826" y="4880325"/>
            <a:ext cx="248651" cy="215401"/>
          </a:xfrm>
          <a:prstGeom prst="rect">
            <a:avLst/>
          </a:prstGeom>
          <a:noFill/>
          <a:ln>
            <a:noFill/>
          </a:ln>
        </p:spPr>
      </p:pic>
      <p:sp>
        <p:nvSpPr>
          <p:cNvPr id="142" name="Google Shape;142;p19"/>
          <p:cNvSpPr txBox="1"/>
          <p:nvPr>
            <p:ph type="title"/>
          </p:nvPr>
        </p:nvSpPr>
        <p:spPr>
          <a:xfrm>
            <a:off x="3168025" y="573575"/>
            <a:ext cx="2808000" cy="7557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GB">
                <a:latin typeface="Comfortaa"/>
                <a:ea typeface="Comfortaa"/>
                <a:cs typeface="Comfortaa"/>
                <a:sym typeface="Comfortaa"/>
              </a:rPr>
              <a:t>What is</a:t>
            </a:r>
            <a:endParaRPr>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pic>
        <p:nvPicPr>
          <p:cNvPr id="147" name="Google Shape;147;p20"/>
          <p:cNvPicPr preferRelativeResize="0"/>
          <p:nvPr/>
        </p:nvPicPr>
        <p:blipFill>
          <a:blip r:embed="rId4">
            <a:alphaModFix/>
          </a:blip>
          <a:stretch>
            <a:fillRect/>
          </a:stretch>
        </p:blipFill>
        <p:spPr>
          <a:xfrm>
            <a:off x="80025" y="592375"/>
            <a:ext cx="4429100" cy="3546051"/>
          </a:xfrm>
          <a:prstGeom prst="rect">
            <a:avLst/>
          </a:prstGeom>
          <a:noFill/>
          <a:ln>
            <a:noFill/>
          </a:ln>
        </p:spPr>
      </p:pic>
      <p:sp>
        <p:nvSpPr>
          <p:cNvPr id="148" name="Google Shape;148;p20"/>
          <p:cNvSpPr txBox="1"/>
          <p:nvPr>
            <p:ph type="title"/>
          </p:nvPr>
        </p:nvSpPr>
        <p:spPr>
          <a:xfrm>
            <a:off x="4835250" y="124325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latin typeface="Comfortaa"/>
                <a:ea typeface="Comfortaa"/>
                <a:cs typeface="Comfortaa"/>
                <a:sym typeface="Comfortaa"/>
              </a:rPr>
              <a:t>The Data</a:t>
            </a:r>
            <a:endParaRPr>
              <a:latin typeface="Comfortaa"/>
              <a:ea typeface="Comfortaa"/>
              <a:cs typeface="Comfortaa"/>
              <a:sym typeface="Comfortaa"/>
            </a:endParaRPr>
          </a:p>
        </p:txBody>
      </p:sp>
      <p:sp>
        <p:nvSpPr>
          <p:cNvPr id="149" name="Google Shape;149;p20"/>
          <p:cNvSpPr txBox="1"/>
          <p:nvPr>
            <p:ph idx="1" type="subTitle"/>
          </p:nvPr>
        </p:nvSpPr>
        <p:spPr>
          <a:xfrm>
            <a:off x="4835250" y="2508350"/>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1900">
                <a:latin typeface="Calibri"/>
                <a:ea typeface="Calibri"/>
                <a:cs typeface="Calibri"/>
                <a:sym typeface="Calibri"/>
              </a:rPr>
              <a:t>w</a:t>
            </a:r>
            <a:r>
              <a:rPr lang="en-GB" sz="1900">
                <a:latin typeface="Calibri"/>
                <a:ea typeface="Calibri"/>
                <a:cs typeface="Calibri"/>
                <a:sym typeface="Calibri"/>
              </a:rPr>
              <a:t>hat we saw in the numbers</a:t>
            </a:r>
            <a:endParaRPr sz="1900">
              <a:latin typeface="Calibri"/>
              <a:ea typeface="Calibri"/>
              <a:cs typeface="Calibri"/>
              <a:sym typeface="Calibri"/>
            </a:endParaRPr>
          </a:p>
          <a:p>
            <a:pPr indent="0" lvl="0" marL="0" rtl="0" algn="ctr">
              <a:spcBef>
                <a:spcPts val="0"/>
              </a:spcBef>
              <a:spcAft>
                <a:spcPts val="0"/>
              </a:spcAft>
              <a:buNone/>
            </a:pPr>
            <a:r>
              <a:rPr i="1" lang="en-GB" sz="1400">
                <a:latin typeface="Calibri"/>
                <a:ea typeface="Calibri"/>
                <a:cs typeface="Calibri"/>
                <a:sym typeface="Calibri"/>
              </a:rPr>
              <a:t>(interactive)</a:t>
            </a:r>
            <a:endParaRPr i="1" sz="1400">
              <a:latin typeface="Calibri"/>
              <a:ea typeface="Calibri"/>
              <a:cs typeface="Calibri"/>
              <a:sym typeface="Calibri"/>
            </a:endParaRPr>
          </a:p>
        </p:txBody>
      </p:sp>
      <p:pic>
        <p:nvPicPr>
          <p:cNvPr id="150" name="Google Shape;150;p20"/>
          <p:cNvPicPr preferRelativeResize="0"/>
          <p:nvPr/>
        </p:nvPicPr>
        <p:blipFill>
          <a:blip r:embed="rId5">
            <a:alphaModFix/>
          </a:blip>
          <a:stretch>
            <a:fillRect/>
          </a:stretch>
        </p:blipFill>
        <p:spPr>
          <a:xfrm>
            <a:off x="6002188" y="3247725"/>
            <a:ext cx="1711325" cy="1140875"/>
          </a:xfrm>
          <a:prstGeom prst="rect">
            <a:avLst/>
          </a:prstGeom>
          <a:noFill/>
          <a:ln>
            <a:noFill/>
          </a:ln>
        </p:spPr>
      </p:pic>
      <p:sp>
        <p:nvSpPr>
          <p:cNvPr id="151" name="Google Shape;151;p20"/>
          <p:cNvSpPr txBox="1"/>
          <p:nvPr/>
        </p:nvSpPr>
        <p:spPr>
          <a:xfrm>
            <a:off x="0" y="218525"/>
            <a:ext cx="457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Comfortaa"/>
                <a:ea typeface="Comfortaa"/>
                <a:cs typeface="Comfortaa"/>
                <a:sym typeface="Comfortaa"/>
              </a:rPr>
              <a:t>[ </a:t>
            </a:r>
            <a:r>
              <a:rPr lang="en-GB" sz="2000">
                <a:latin typeface="Comfortaa"/>
                <a:ea typeface="Comfortaa"/>
                <a:cs typeface="Comfortaa"/>
                <a:sym typeface="Comfortaa"/>
              </a:rPr>
              <a:t>Feature Name ]</a:t>
            </a:r>
            <a:endParaRPr sz="2000">
              <a:latin typeface="Comfortaa"/>
              <a:ea typeface="Comfortaa"/>
              <a:cs typeface="Comfortaa"/>
              <a:sym typeface="Comfortaa"/>
            </a:endParaRPr>
          </a:p>
        </p:txBody>
      </p:sp>
      <p:sp>
        <p:nvSpPr>
          <p:cNvPr id="152" name="Google Shape;152;p20"/>
          <p:cNvSpPr txBox="1"/>
          <p:nvPr/>
        </p:nvSpPr>
        <p:spPr>
          <a:xfrm>
            <a:off x="326725" y="4121125"/>
            <a:ext cx="39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Mean:</a:t>
            </a:r>
            <a:br>
              <a:rPr lang="en-GB">
                <a:latin typeface="Calibri"/>
                <a:ea typeface="Calibri"/>
                <a:cs typeface="Calibri"/>
                <a:sym typeface="Calibri"/>
              </a:rPr>
            </a:br>
            <a:r>
              <a:rPr lang="en-GB">
                <a:latin typeface="Calibri"/>
                <a:ea typeface="Calibri"/>
                <a:cs typeface="Calibri"/>
                <a:sym typeface="Calibri"/>
              </a:rPr>
              <a:t>Median:</a:t>
            </a:r>
            <a:br>
              <a:rPr lang="en-GB">
                <a:latin typeface="Calibri"/>
                <a:ea typeface="Calibri"/>
                <a:cs typeface="Calibri"/>
                <a:sym typeface="Calibri"/>
              </a:rPr>
            </a:br>
            <a:r>
              <a:rPr lang="en-GB">
                <a:latin typeface="Calibri"/>
                <a:ea typeface="Calibri"/>
                <a:cs typeface="Calibri"/>
                <a:sym typeface="Calibri"/>
              </a:rPr>
              <a:t>Mode:</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sp>
        <p:nvSpPr>
          <p:cNvPr id="157" name="Google Shape;157;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800">
                <a:latin typeface="Comfortaa"/>
                <a:ea typeface="Comfortaa"/>
                <a:cs typeface="Comfortaa"/>
                <a:sym typeface="Comfortaa"/>
              </a:rPr>
              <a:t>The Journey</a:t>
            </a:r>
            <a:endParaRPr sz="2800">
              <a:solidFill>
                <a:srgbClr val="000000"/>
              </a:solidFill>
              <a:latin typeface="Comfortaa"/>
              <a:ea typeface="Comfortaa"/>
              <a:cs typeface="Comfortaa"/>
              <a:sym typeface="Comfortaa"/>
            </a:endParaRPr>
          </a:p>
        </p:txBody>
      </p:sp>
      <p:grpSp>
        <p:nvGrpSpPr>
          <p:cNvPr id="158" name="Google Shape;158;p21"/>
          <p:cNvGrpSpPr/>
          <p:nvPr/>
        </p:nvGrpSpPr>
        <p:grpSpPr>
          <a:xfrm>
            <a:off x="552095" y="1852850"/>
            <a:ext cx="1638822" cy="1674750"/>
            <a:chOff x="3141695" y="1852850"/>
            <a:chExt cx="1638822" cy="1674750"/>
          </a:xfrm>
        </p:grpSpPr>
        <p:sp>
          <p:nvSpPr>
            <p:cNvPr id="159" name="Google Shape;159;p21"/>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nvSpPr>
          <p:spPr>
            <a:xfrm>
              <a:off x="3141695" y="3156200"/>
              <a:ext cx="1149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200">
                  <a:solidFill>
                    <a:srgbClr val="000000"/>
                  </a:solidFill>
                  <a:latin typeface="Roboto"/>
                  <a:ea typeface="Roboto"/>
                  <a:cs typeface="Roboto"/>
                  <a:sym typeface="Roboto"/>
                </a:rPr>
                <a:t>LINEAR </a:t>
              </a:r>
              <a:endParaRPr b="1" sz="12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b="1" lang="en-GB" sz="1200">
                  <a:solidFill>
                    <a:srgbClr val="000000"/>
                  </a:solidFill>
                  <a:latin typeface="Roboto"/>
                  <a:ea typeface="Roboto"/>
                  <a:cs typeface="Roboto"/>
                  <a:sym typeface="Roboto"/>
                </a:rPr>
                <a:t>REGRESSION</a:t>
              </a:r>
              <a:endParaRPr b="1" sz="12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b="1" sz="1200">
                <a:solidFill>
                  <a:srgbClr val="000000"/>
                </a:solidFill>
                <a:latin typeface="Roboto"/>
                <a:ea typeface="Roboto"/>
                <a:cs typeface="Roboto"/>
                <a:sym typeface="Roboto"/>
              </a:endParaRPr>
            </a:p>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161" name="Google Shape;161;p21"/>
            <p:cNvSpPr txBox="1"/>
            <p:nvPr/>
          </p:nvSpPr>
          <p:spPr>
            <a:xfrm>
              <a:off x="3158153" y="1852850"/>
              <a:ext cx="1149900" cy="9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900">
                  <a:latin typeface="Roboto"/>
                  <a:ea typeface="Roboto"/>
                  <a:cs typeface="Roboto"/>
                  <a:sym typeface="Roboto"/>
                </a:rPr>
                <a:t>We started with this model because we were trying to predict continuous data.</a:t>
              </a:r>
              <a:endParaRPr b="1" sz="700">
                <a:latin typeface="Roboto"/>
                <a:ea typeface="Roboto"/>
                <a:cs typeface="Roboto"/>
                <a:sym typeface="Roboto"/>
              </a:endParaRPr>
            </a:p>
          </p:txBody>
        </p:sp>
        <p:grpSp>
          <p:nvGrpSpPr>
            <p:cNvPr id="162" name="Google Shape;162;p21"/>
            <p:cNvGrpSpPr/>
            <p:nvPr/>
          </p:nvGrpSpPr>
          <p:grpSpPr>
            <a:xfrm>
              <a:off x="3435870" y="2800065"/>
              <a:ext cx="92400" cy="411825"/>
              <a:chOff x="845575" y="2563700"/>
              <a:chExt cx="92400" cy="411825"/>
            </a:xfrm>
          </p:grpSpPr>
          <p:sp>
            <p:nvSpPr>
              <p:cNvPr id="163" name="Google Shape;163;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65" name="Google Shape;165;p21"/>
          <p:cNvGrpSpPr/>
          <p:nvPr/>
        </p:nvGrpSpPr>
        <p:grpSpPr>
          <a:xfrm>
            <a:off x="1844800" y="2571738"/>
            <a:ext cx="1641010" cy="1875063"/>
            <a:chOff x="1844800" y="2571738"/>
            <a:chExt cx="1641010" cy="1875063"/>
          </a:xfrm>
        </p:grpSpPr>
        <p:sp>
          <p:nvSpPr>
            <p:cNvPr id="166" name="Google Shape;166;p21"/>
            <p:cNvSpPr/>
            <p:nvPr/>
          </p:nvSpPr>
          <p:spPr>
            <a:xfrm>
              <a:off x="219101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nvSpPr>
          <p:spPr>
            <a:xfrm>
              <a:off x="2200075" y="2571738"/>
              <a:ext cx="10053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200">
                  <a:solidFill>
                    <a:srgbClr val="000000"/>
                  </a:solidFill>
                  <a:latin typeface="Roboto"/>
                  <a:ea typeface="Roboto"/>
                  <a:cs typeface="Roboto"/>
                  <a:sym typeface="Roboto"/>
                </a:rPr>
                <a:t>LOW </a:t>
              </a:r>
              <a:endParaRPr b="1" sz="12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b="1" lang="en-GB" sz="1200">
                  <a:solidFill>
                    <a:srgbClr val="000000"/>
                  </a:solidFill>
                  <a:latin typeface="Roboto"/>
                  <a:ea typeface="Roboto"/>
                  <a:cs typeface="Roboto"/>
                  <a:sym typeface="Roboto"/>
                </a:rPr>
                <a:t>ACCURACY</a:t>
              </a:r>
              <a:endParaRPr b="1" sz="1200">
                <a:latin typeface="Roboto"/>
                <a:ea typeface="Roboto"/>
                <a:cs typeface="Roboto"/>
                <a:sym typeface="Roboto"/>
              </a:endParaRPr>
            </a:p>
          </p:txBody>
        </p:sp>
        <p:sp>
          <p:nvSpPr>
            <p:cNvPr id="168" name="Google Shape;168;p21"/>
            <p:cNvSpPr txBox="1"/>
            <p:nvPr/>
          </p:nvSpPr>
          <p:spPr>
            <a:xfrm>
              <a:off x="1844800" y="3503000"/>
              <a:ext cx="10053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GB" sz="900">
                  <a:latin typeface="Roboto"/>
                  <a:ea typeface="Roboto"/>
                  <a:cs typeface="Roboto"/>
                  <a:sym typeface="Roboto"/>
                </a:rPr>
                <a:t>But, the </a:t>
              </a:r>
              <a:r>
                <a:rPr lang="en-GB" sz="900">
                  <a:solidFill>
                    <a:srgbClr val="000000"/>
                  </a:solidFill>
                  <a:latin typeface="Roboto"/>
                  <a:ea typeface="Roboto"/>
                  <a:cs typeface="Roboto"/>
                  <a:sym typeface="Roboto"/>
                </a:rPr>
                <a:t>Linear regression model had only a</a:t>
              </a:r>
              <a:r>
                <a:rPr lang="en-GB" sz="900">
                  <a:latin typeface="Roboto"/>
                  <a:ea typeface="Roboto"/>
                  <a:cs typeface="Roboto"/>
                  <a:sym typeface="Roboto"/>
                </a:rPr>
                <a:t> </a:t>
              </a:r>
              <a:r>
                <a:rPr lang="en-GB" sz="900">
                  <a:solidFill>
                    <a:srgbClr val="000000"/>
                  </a:solidFill>
                  <a:latin typeface="Roboto"/>
                  <a:ea typeface="Roboto"/>
                  <a:cs typeface="Roboto"/>
                  <a:sym typeface="Roboto"/>
                </a:rPr>
                <a:t>1% accuracy</a:t>
              </a:r>
              <a:endParaRPr b="1" sz="700">
                <a:latin typeface="Roboto"/>
                <a:ea typeface="Roboto"/>
                <a:cs typeface="Roboto"/>
                <a:sym typeface="Roboto"/>
              </a:endParaRPr>
            </a:p>
          </p:txBody>
        </p:sp>
        <p:grpSp>
          <p:nvGrpSpPr>
            <p:cNvPr id="169" name="Google Shape;169;p21"/>
            <p:cNvGrpSpPr/>
            <p:nvPr/>
          </p:nvGrpSpPr>
          <p:grpSpPr>
            <a:xfrm rot="10800000">
              <a:off x="2149293" y="3079467"/>
              <a:ext cx="92400" cy="411825"/>
              <a:chOff x="2072481" y="2563700"/>
              <a:chExt cx="92400" cy="411825"/>
            </a:xfrm>
          </p:grpSpPr>
          <p:cxnSp>
            <p:nvCxnSpPr>
              <p:cNvPr id="170" name="Google Shape;170;p21"/>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1" name="Google Shape;171;p21"/>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21"/>
          <p:cNvGrpSpPr/>
          <p:nvPr/>
        </p:nvGrpSpPr>
        <p:grpSpPr>
          <a:xfrm>
            <a:off x="3118900" y="1643950"/>
            <a:ext cx="1674225" cy="1944050"/>
            <a:chOff x="3118900" y="1643950"/>
            <a:chExt cx="1674225" cy="1944050"/>
          </a:xfrm>
        </p:grpSpPr>
        <p:sp>
          <p:nvSpPr>
            <p:cNvPr id="173" name="Google Shape;173;p21"/>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txBox="1"/>
            <p:nvPr/>
          </p:nvSpPr>
          <p:spPr>
            <a:xfrm>
              <a:off x="3154225" y="3216600"/>
              <a:ext cx="1638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b="1" lang="en-GB" sz="1200">
                  <a:latin typeface="Roboto"/>
                  <a:ea typeface="Roboto"/>
                  <a:cs typeface="Roboto"/>
                  <a:sym typeface="Roboto"/>
                </a:rPr>
                <a:t>CLASSIFICATION MODELS</a:t>
              </a:r>
              <a:endParaRPr b="1" sz="1200">
                <a:latin typeface="Roboto"/>
                <a:ea typeface="Roboto"/>
                <a:cs typeface="Roboto"/>
                <a:sym typeface="Roboto"/>
              </a:endParaRPr>
            </a:p>
          </p:txBody>
        </p:sp>
        <p:sp>
          <p:nvSpPr>
            <p:cNvPr id="175" name="Google Shape;175;p21"/>
            <p:cNvSpPr txBox="1"/>
            <p:nvPr/>
          </p:nvSpPr>
          <p:spPr>
            <a:xfrm>
              <a:off x="3118900" y="1643950"/>
              <a:ext cx="13572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900">
                  <a:latin typeface="Roboto"/>
                  <a:ea typeface="Roboto"/>
                  <a:cs typeface="Roboto"/>
                  <a:sym typeface="Roboto"/>
                </a:rPr>
                <a:t>After trying a bit of feature engineering, we still didn’t see an increase in accuracy…</a:t>
              </a:r>
              <a:endParaRPr sz="900">
                <a:latin typeface="Roboto"/>
                <a:ea typeface="Roboto"/>
                <a:cs typeface="Roboto"/>
                <a:sym typeface="Roboto"/>
              </a:endParaRPr>
            </a:p>
            <a:p>
              <a:pPr indent="0" lvl="0" marL="0" rtl="0" algn="l">
                <a:spcBef>
                  <a:spcPts val="1600"/>
                </a:spcBef>
                <a:spcAft>
                  <a:spcPts val="1600"/>
                </a:spcAft>
                <a:buClr>
                  <a:srgbClr val="000000"/>
                </a:buClr>
                <a:buSzPts val="1100"/>
                <a:buFont typeface="Arial"/>
                <a:buNone/>
              </a:pPr>
              <a:r>
                <a:rPr lang="en-GB" sz="900">
                  <a:latin typeface="Roboto"/>
                  <a:ea typeface="Roboto"/>
                  <a:cs typeface="Roboto"/>
                  <a:sym typeface="Roboto"/>
                </a:rPr>
                <a:t>So, we tried regression models.</a:t>
              </a:r>
              <a:endParaRPr sz="900">
                <a:latin typeface="Roboto"/>
                <a:ea typeface="Roboto"/>
                <a:cs typeface="Roboto"/>
                <a:sym typeface="Roboto"/>
              </a:endParaRPr>
            </a:p>
          </p:txBody>
        </p:sp>
        <p:grpSp>
          <p:nvGrpSpPr>
            <p:cNvPr id="176" name="Google Shape;176;p21"/>
            <p:cNvGrpSpPr/>
            <p:nvPr/>
          </p:nvGrpSpPr>
          <p:grpSpPr>
            <a:xfrm>
              <a:off x="3435870" y="2800065"/>
              <a:ext cx="92400" cy="411825"/>
              <a:chOff x="845575" y="2563700"/>
              <a:chExt cx="92400" cy="411825"/>
            </a:xfrm>
          </p:grpSpPr>
          <p:sp>
            <p:nvSpPr>
              <p:cNvPr id="177" name="Google Shape;177;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79" name="Google Shape;179;p21"/>
          <p:cNvGrpSpPr/>
          <p:nvPr/>
        </p:nvGrpSpPr>
        <p:grpSpPr>
          <a:xfrm>
            <a:off x="4553525" y="2350275"/>
            <a:ext cx="1521696" cy="2096525"/>
            <a:chOff x="4553525" y="2350275"/>
            <a:chExt cx="1521696" cy="2096525"/>
          </a:xfrm>
        </p:grpSpPr>
        <p:sp>
          <p:nvSpPr>
            <p:cNvPr id="180" name="Google Shape;180;p21"/>
            <p:cNvSpPr/>
            <p:nvPr/>
          </p:nvSpPr>
          <p:spPr>
            <a:xfrm>
              <a:off x="478042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1"/>
            <p:cNvGrpSpPr/>
            <p:nvPr/>
          </p:nvGrpSpPr>
          <p:grpSpPr>
            <a:xfrm rot="10800000">
              <a:off x="4737413" y="3079467"/>
              <a:ext cx="92400" cy="411825"/>
              <a:chOff x="2070100" y="2563700"/>
              <a:chExt cx="92400" cy="411825"/>
            </a:xfrm>
          </p:grpSpPr>
          <p:cxnSp>
            <p:nvCxnSpPr>
              <p:cNvPr id="182" name="Google Shape;182;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3" name="Google Shape;183;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1"/>
            <p:cNvSpPr txBox="1"/>
            <p:nvPr/>
          </p:nvSpPr>
          <p:spPr>
            <a:xfrm>
              <a:off x="4553525" y="2350275"/>
              <a:ext cx="1481700" cy="7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b="1" lang="en-GB" sz="1200">
                  <a:solidFill>
                    <a:srgbClr val="000000"/>
                  </a:solidFill>
                  <a:latin typeface="Roboto"/>
                  <a:ea typeface="Roboto"/>
                  <a:cs typeface="Roboto"/>
                  <a:sym typeface="Roboto"/>
                </a:rPr>
                <a:t>RANDOM FOREST WITH 3 </a:t>
              </a:r>
              <a:r>
                <a:rPr b="1" lang="en-GB" sz="1200">
                  <a:latin typeface="Roboto"/>
                  <a:ea typeface="Roboto"/>
                  <a:cs typeface="Roboto"/>
                  <a:sym typeface="Roboto"/>
                </a:rPr>
                <a:t>POSSIBLE OUTCOMES</a:t>
              </a:r>
              <a:endParaRPr b="1" sz="1200">
                <a:latin typeface="Roboto"/>
                <a:ea typeface="Roboto"/>
                <a:cs typeface="Roboto"/>
                <a:sym typeface="Roboto"/>
              </a:endParaRPr>
            </a:p>
          </p:txBody>
        </p:sp>
        <p:sp>
          <p:nvSpPr>
            <p:cNvPr id="185" name="Google Shape;185;p21"/>
            <p:cNvSpPr txBox="1"/>
            <p:nvPr/>
          </p:nvSpPr>
          <p:spPr>
            <a:xfrm>
              <a:off x="4665199" y="3503000"/>
              <a:ext cx="1146900" cy="9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900">
                  <a:solidFill>
                    <a:srgbClr val="000000"/>
                  </a:solidFill>
                  <a:latin typeface="Roboto"/>
                  <a:ea typeface="Roboto"/>
                  <a:cs typeface="Roboto"/>
                  <a:sym typeface="Roboto"/>
                </a:rPr>
                <a:t>Accuracy improved to</a:t>
              </a:r>
              <a:r>
                <a:rPr b="1" lang="en-GB" sz="900">
                  <a:solidFill>
                    <a:srgbClr val="000000"/>
                  </a:solidFill>
                  <a:latin typeface="Roboto"/>
                  <a:ea typeface="Roboto"/>
                  <a:cs typeface="Roboto"/>
                  <a:sym typeface="Roboto"/>
                </a:rPr>
                <a:t> 43%</a:t>
              </a:r>
              <a:r>
                <a:rPr lang="en-GB" sz="900">
                  <a:solidFill>
                    <a:srgbClr val="000000"/>
                  </a:solidFill>
                  <a:latin typeface="Roboto"/>
                  <a:ea typeface="Roboto"/>
                  <a:cs typeface="Roboto"/>
                  <a:sym typeface="Roboto"/>
                </a:rPr>
                <a:t> </a:t>
              </a:r>
              <a:r>
                <a:rPr lang="en-GB" sz="900">
                  <a:latin typeface="Roboto"/>
                  <a:ea typeface="Roboto"/>
                  <a:cs typeface="Roboto"/>
                  <a:sym typeface="Roboto"/>
                </a:rPr>
                <a:t>for predicting accepted answer time &lt; 1H, &lt; 1D and &gt;1D.</a:t>
              </a:r>
              <a:endParaRPr b="1" sz="700">
                <a:latin typeface="Roboto"/>
                <a:ea typeface="Roboto"/>
                <a:cs typeface="Roboto"/>
                <a:sym typeface="Roboto"/>
              </a:endParaRPr>
            </a:p>
          </p:txBody>
        </p:sp>
      </p:grpSp>
      <p:grpSp>
        <p:nvGrpSpPr>
          <p:cNvPr id="186" name="Google Shape;186;p21"/>
          <p:cNvGrpSpPr/>
          <p:nvPr/>
        </p:nvGrpSpPr>
        <p:grpSpPr>
          <a:xfrm>
            <a:off x="5827900" y="1529975"/>
            <a:ext cx="1542025" cy="2597425"/>
            <a:chOff x="5827900" y="1529975"/>
            <a:chExt cx="1542025" cy="2597425"/>
          </a:xfrm>
        </p:grpSpPr>
        <p:sp>
          <p:nvSpPr>
            <p:cNvPr id="187" name="Google Shape;187;p21"/>
            <p:cNvSpPr/>
            <p:nvPr/>
          </p:nvSpPr>
          <p:spPr>
            <a:xfrm>
              <a:off x="6075125"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1"/>
            <p:cNvGrpSpPr/>
            <p:nvPr/>
          </p:nvGrpSpPr>
          <p:grpSpPr>
            <a:xfrm>
              <a:off x="6031394" y="2800065"/>
              <a:ext cx="92400" cy="411825"/>
              <a:chOff x="845575" y="2563700"/>
              <a:chExt cx="92400" cy="411825"/>
            </a:xfrm>
          </p:grpSpPr>
          <p:cxnSp>
            <p:nvCxnSpPr>
              <p:cNvPr id="189" name="Google Shape;189;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0" name="Google Shape;190;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1"/>
            <p:cNvSpPr txBox="1"/>
            <p:nvPr/>
          </p:nvSpPr>
          <p:spPr>
            <a:xfrm>
              <a:off x="5827900" y="3216600"/>
              <a:ext cx="15078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b="1" lang="en-GB" sz="1200">
                  <a:solidFill>
                    <a:srgbClr val="000000"/>
                  </a:solidFill>
                  <a:latin typeface="Roboto"/>
                  <a:ea typeface="Roboto"/>
                  <a:cs typeface="Roboto"/>
                  <a:sym typeface="Roboto"/>
                </a:rPr>
                <a:t>RANDOM FOREST WITH 2 CLASSIFICATIONS</a:t>
              </a:r>
              <a:endParaRPr b="1" sz="1200">
                <a:latin typeface="Roboto"/>
                <a:ea typeface="Roboto"/>
                <a:cs typeface="Roboto"/>
                <a:sym typeface="Roboto"/>
              </a:endParaRPr>
            </a:p>
          </p:txBody>
        </p:sp>
        <p:sp>
          <p:nvSpPr>
            <p:cNvPr id="192" name="Google Shape;192;p21"/>
            <p:cNvSpPr txBox="1"/>
            <p:nvPr/>
          </p:nvSpPr>
          <p:spPr>
            <a:xfrm>
              <a:off x="5948300" y="1529975"/>
              <a:ext cx="1380000" cy="14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1000">
                  <a:solidFill>
                    <a:srgbClr val="000000"/>
                  </a:solidFill>
                  <a:latin typeface="Roboto"/>
                  <a:ea typeface="Roboto"/>
                  <a:cs typeface="Roboto"/>
                  <a:sym typeface="Roboto"/>
                </a:rPr>
                <a:t>Accuracy improved to </a:t>
              </a:r>
              <a:r>
                <a:rPr b="1" lang="en-GB" sz="1000">
                  <a:solidFill>
                    <a:srgbClr val="000000"/>
                  </a:solidFill>
                  <a:latin typeface="Roboto"/>
                  <a:ea typeface="Roboto"/>
                  <a:cs typeface="Roboto"/>
                  <a:sym typeface="Roboto"/>
                </a:rPr>
                <a:t>58% </a:t>
              </a:r>
              <a:r>
                <a:rPr lang="en-GB" sz="1000">
                  <a:solidFill>
                    <a:srgbClr val="000000"/>
                  </a:solidFill>
                  <a:latin typeface="Roboto"/>
                  <a:ea typeface="Roboto"/>
                  <a:cs typeface="Roboto"/>
                  <a:sym typeface="Roboto"/>
                </a:rPr>
                <a:t>then </a:t>
              </a:r>
              <a:r>
                <a:rPr b="1" lang="en-GB" sz="1000">
                  <a:solidFill>
                    <a:srgbClr val="000000"/>
                  </a:solidFill>
                  <a:latin typeface="Roboto"/>
                  <a:ea typeface="Roboto"/>
                  <a:cs typeface="Roboto"/>
                  <a:sym typeface="Roboto"/>
                </a:rPr>
                <a:t>61%</a:t>
              </a:r>
              <a:r>
                <a:rPr lang="en-GB" sz="1000">
                  <a:solidFill>
                    <a:srgbClr val="000000"/>
                  </a:solidFill>
                  <a:latin typeface="Roboto"/>
                  <a:ea typeface="Roboto"/>
                  <a:cs typeface="Roboto"/>
                  <a:sym typeface="Roboto"/>
                </a:rPr>
                <a:t> by reducing </a:t>
              </a:r>
              <a:r>
                <a:rPr lang="en-GB" sz="1000">
                  <a:latin typeface="Roboto"/>
                  <a:ea typeface="Roboto"/>
                  <a:cs typeface="Roboto"/>
                  <a:sym typeface="Roboto"/>
                </a:rPr>
                <a:t>possible outcomes and </a:t>
              </a:r>
              <a:r>
                <a:rPr lang="en-GB" sz="1000">
                  <a:solidFill>
                    <a:srgbClr val="000000"/>
                  </a:solidFill>
                  <a:latin typeface="Roboto"/>
                  <a:ea typeface="Roboto"/>
                  <a:cs typeface="Roboto"/>
                  <a:sym typeface="Roboto"/>
                </a:rPr>
                <a:t>expanding data</a:t>
              </a:r>
              <a:endParaRPr b="1" sz="800">
                <a:latin typeface="Roboto"/>
                <a:ea typeface="Roboto"/>
                <a:cs typeface="Roboto"/>
                <a:sym typeface="Roboto"/>
              </a:endParaRPr>
            </a:p>
          </p:txBody>
        </p:sp>
      </p:grpSp>
      <p:grpSp>
        <p:nvGrpSpPr>
          <p:cNvPr id="193" name="Google Shape;193;p21"/>
          <p:cNvGrpSpPr/>
          <p:nvPr/>
        </p:nvGrpSpPr>
        <p:grpSpPr>
          <a:xfrm>
            <a:off x="7328221" y="2354725"/>
            <a:ext cx="1818216" cy="2092075"/>
            <a:chOff x="7328221" y="2354725"/>
            <a:chExt cx="1818216" cy="2092075"/>
          </a:xfrm>
        </p:grpSpPr>
        <p:sp>
          <p:nvSpPr>
            <p:cNvPr id="194" name="Google Shape;194;p21"/>
            <p:cNvSpPr/>
            <p:nvPr/>
          </p:nvSpPr>
          <p:spPr>
            <a:xfrm>
              <a:off x="7369837" y="3079475"/>
              <a:ext cx="17766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21"/>
            <p:cNvGrpSpPr/>
            <p:nvPr/>
          </p:nvGrpSpPr>
          <p:grpSpPr>
            <a:xfrm rot="10800000">
              <a:off x="7328221" y="3079467"/>
              <a:ext cx="92400" cy="411825"/>
              <a:chOff x="2070100" y="2563700"/>
              <a:chExt cx="92400" cy="411825"/>
            </a:xfrm>
          </p:grpSpPr>
          <p:cxnSp>
            <p:nvCxnSpPr>
              <p:cNvPr id="196" name="Google Shape;196;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7" name="Google Shape;197;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1"/>
            <p:cNvSpPr txBox="1"/>
            <p:nvPr/>
          </p:nvSpPr>
          <p:spPr>
            <a:xfrm>
              <a:off x="7378925" y="2354725"/>
              <a:ext cx="1180500" cy="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200">
                  <a:latin typeface="Roboto"/>
                  <a:ea typeface="Roboto"/>
                  <a:cs typeface="Roboto"/>
                  <a:sym typeface="Roboto"/>
                </a:rPr>
                <a:t>EASY ENSEMBLE CLASSIFIER</a:t>
              </a:r>
              <a:endParaRPr b="1" sz="1200">
                <a:latin typeface="Roboto"/>
                <a:ea typeface="Roboto"/>
                <a:cs typeface="Roboto"/>
                <a:sym typeface="Roboto"/>
              </a:endParaRPr>
            </a:p>
          </p:txBody>
        </p:sp>
        <p:sp>
          <p:nvSpPr>
            <p:cNvPr id="199" name="Google Shape;199;p21"/>
            <p:cNvSpPr txBox="1"/>
            <p:nvPr/>
          </p:nvSpPr>
          <p:spPr>
            <a:xfrm>
              <a:off x="7397949" y="3503000"/>
              <a:ext cx="1542000" cy="9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1000">
                  <a:latin typeface="Roboto"/>
                  <a:ea typeface="Roboto"/>
                  <a:cs typeface="Roboto"/>
                  <a:sym typeface="Roboto"/>
                </a:rPr>
                <a:t>This</a:t>
              </a:r>
              <a:r>
                <a:rPr lang="en-GB" sz="1000">
                  <a:solidFill>
                    <a:srgbClr val="000000"/>
                  </a:solidFill>
                  <a:latin typeface="Roboto"/>
                  <a:ea typeface="Roboto"/>
                  <a:cs typeface="Roboto"/>
                  <a:sym typeface="Roboto"/>
                </a:rPr>
                <a:t> model </a:t>
              </a:r>
              <a:r>
                <a:rPr lang="en-GB" sz="1000">
                  <a:latin typeface="Roboto"/>
                  <a:ea typeface="Roboto"/>
                  <a:cs typeface="Roboto"/>
                  <a:sym typeface="Roboto"/>
                </a:rPr>
                <a:t>improved our 63%</a:t>
              </a:r>
              <a:endParaRPr sz="800">
                <a:latin typeface="Roboto"/>
                <a:ea typeface="Roboto"/>
                <a:cs typeface="Roboto"/>
                <a:sym typeface="Roboto"/>
              </a:endParaRPr>
            </a:p>
          </p:txBody>
        </p:sp>
      </p:grpSp>
      <p:sp>
        <p:nvSpPr>
          <p:cNvPr id="200" name="Google Shape;200;p21"/>
          <p:cNvSpPr txBox="1"/>
          <p:nvPr/>
        </p:nvSpPr>
        <p:spPr>
          <a:xfrm>
            <a:off x="-50" y="79375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We thoughtfully experimented our way to the right ML model to predict response time to find the best fit.</a:t>
            </a:r>
            <a:endParaRPr>
              <a:latin typeface="Calibri"/>
              <a:ea typeface="Calibri"/>
              <a:cs typeface="Calibri"/>
              <a:sym typeface="Calibri"/>
            </a:endParaRPr>
          </a:p>
        </p:txBody>
      </p:sp>
      <p:pic>
        <p:nvPicPr>
          <p:cNvPr id="201" name="Google Shape;201;p21"/>
          <p:cNvPicPr preferRelativeResize="0"/>
          <p:nvPr/>
        </p:nvPicPr>
        <p:blipFill>
          <a:blip r:embed="rId3">
            <a:alphaModFix/>
          </a:blip>
          <a:stretch>
            <a:fillRect/>
          </a:stretch>
        </p:blipFill>
        <p:spPr>
          <a:xfrm>
            <a:off x="501775" y="3588000"/>
            <a:ext cx="1268250" cy="845500"/>
          </a:xfrm>
          <a:prstGeom prst="rect">
            <a:avLst/>
          </a:prstGeom>
          <a:noFill/>
          <a:ln>
            <a:noFill/>
          </a:ln>
        </p:spPr>
      </p:pic>
      <p:pic>
        <p:nvPicPr>
          <p:cNvPr id="202" name="Google Shape;202;p21"/>
          <p:cNvPicPr preferRelativeResize="0"/>
          <p:nvPr/>
        </p:nvPicPr>
        <p:blipFill>
          <a:blip r:embed="rId4">
            <a:alphaModFix/>
          </a:blip>
          <a:stretch>
            <a:fillRect/>
          </a:stretch>
        </p:blipFill>
        <p:spPr>
          <a:xfrm>
            <a:off x="2223775" y="2255450"/>
            <a:ext cx="400200" cy="400200"/>
          </a:xfrm>
          <a:prstGeom prst="rect">
            <a:avLst/>
          </a:prstGeom>
          <a:noFill/>
          <a:ln>
            <a:noFill/>
          </a:ln>
        </p:spPr>
      </p:pic>
      <p:pic>
        <p:nvPicPr>
          <p:cNvPr id="203" name="Google Shape;203;p21"/>
          <p:cNvPicPr preferRelativeResize="0"/>
          <p:nvPr/>
        </p:nvPicPr>
        <p:blipFill>
          <a:blip r:embed="rId5">
            <a:alphaModFix/>
          </a:blip>
          <a:stretch>
            <a:fillRect/>
          </a:stretch>
        </p:blipFill>
        <p:spPr>
          <a:xfrm>
            <a:off x="4680850" y="1643950"/>
            <a:ext cx="1147051" cy="764699"/>
          </a:xfrm>
          <a:prstGeom prst="rect">
            <a:avLst/>
          </a:prstGeom>
          <a:noFill/>
          <a:ln>
            <a:noFill/>
          </a:ln>
        </p:spPr>
      </p:pic>
      <p:pic>
        <p:nvPicPr>
          <p:cNvPr id="204" name="Google Shape;204;p21"/>
          <p:cNvPicPr preferRelativeResize="0"/>
          <p:nvPr/>
        </p:nvPicPr>
        <p:blipFill>
          <a:blip r:embed="rId6">
            <a:alphaModFix/>
          </a:blip>
          <a:stretch>
            <a:fillRect/>
          </a:stretch>
        </p:blipFill>
        <p:spPr>
          <a:xfrm>
            <a:off x="4618826" y="4880325"/>
            <a:ext cx="248651" cy="215401"/>
          </a:xfrm>
          <a:prstGeom prst="rect">
            <a:avLst/>
          </a:prstGeom>
          <a:noFill/>
          <a:ln>
            <a:noFill/>
          </a:ln>
        </p:spPr>
      </p:pic>
      <p:pic>
        <p:nvPicPr>
          <p:cNvPr id="205" name="Google Shape;205;p21"/>
          <p:cNvPicPr preferRelativeResize="0"/>
          <p:nvPr/>
        </p:nvPicPr>
        <p:blipFill>
          <a:blip r:embed="rId7">
            <a:alphaModFix/>
          </a:blip>
          <a:stretch>
            <a:fillRect/>
          </a:stretch>
        </p:blipFill>
        <p:spPr>
          <a:xfrm>
            <a:off x="6075225" y="3896375"/>
            <a:ext cx="892826" cy="1156530"/>
          </a:xfrm>
          <a:prstGeom prst="rect">
            <a:avLst/>
          </a:prstGeom>
          <a:noFill/>
          <a:ln>
            <a:noFill/>
          </a:ln>
        </p:spPr>
      </p:pic>
      <p:pic>
        <p:nvPicPr>
          <p:cNvPr id="206" name="Google Shape;206;p21"/>
          <p:cNvPicPr preferRelativeResize="0"/>
          <p:nvPr/>
        </p:nvPicPr>
        <p:blipFill>
          <a:blip r:embed="rId8">
            <a:alphaModFix/>
          </a:blip>
          <a:stretch>
            <a:fillRect/>
          </a:stretch>
        </p:blipFill>
        <p:spPr>
          <a:xfrm>
            <a:off x="7496050" y="1529975"/>
            <a:ext cx="845499" cy="845499"/>
          </a:xfrm>
          <a:prstGeom prst="rect">
            <a:avLst/>
          </a:prstGeom>
          <a:noFill/>
          <a:ln>
            <a:noFill/>
          </a:ln>
        </p:spPr>
      </p:pic>
      <p:pic>
        <p:nvPicPr>
          <p:cNvPr id="207" name="Google Shape;207;p21"/>
          <p:cNvPicPr preferRelativeResize="0"/>
          <p:nvPr/>
        </p:nvPicPr>
        <p:blipFill>
          <a:blip r:embed="rId9">
            <a:alphaModFix/>
          </a:blip>
          <a:stretch>
            <a:fillRect/>
          </a:stretch>
        </p:blipFill>
        <p:spPr>
          <a:xfrm>
            <a:off x="7496050" y="1529975"/>
            <a:ext cx="845500" cy="84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